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Howdle" initials="NH" lastIdx="1" clrIdx="0">
    <p:extLst>
      <p:ext uri="{19B8F6BF-5375-455C-9EA6-DF929625EA0E}">
        <p15:presenceInfo xmlns:p15="http://schemas.microsoft.com/office/powerpoint/2012/main" userId="S::nick.howdle@wiltshiremusicconnect.org.uk::2e19ba3d-c907-4ad3-b235-2732226df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44AAA-44BD-4A98-BE52-23E74E3CBD52}" v="45" dt="2021-04-13T13:36:27.329"/>
    <p1510:client id="{D7EBEAF2-67AF-489C-B233-554504F08FEF}" v="3" dt="2021-04-13T13:36:30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Howdle" userId="2e19ba3d-c907-4ad3-b235-2732226df5ae" providerId="ADAL" clId="{6C244AAA-44BD-4A98-BE52-23E74E3CBD52}"/>
    <pc:docChg chg="undo custSel modSld">
      <pc:chgData name="Nick Howdle" userId="2e19ba3d-c907-4ad3-b235-2732226df5ae" providerId="ADAL" clId="{6C244AAA-44BD-4A98-BE52-23E74E3CBD52}" dt="2021-04-13T13:36:27.329" v="220" actId="1592"/>
      <pc:docMkLst>
        <pc:docMk/>
      </pc:docMkLst>
      <pc:sldChg chg="addSp delSp modSp mod delAnim modAnim addCm delCm modCm modNotesTx">
        <pc:chgData name="Nick Howdle" userId="2e19ba3d-c907-4ad3-b235-2732226df5ae" providerId="ADAL" clId="{6C244AAA-44BD-4A98-BE52-23E74E3CBD52}" dt="2021-04-13T13:36:27.329" v="220" actId="1592"/>
        <pc:sldMkLst>
          <pc:docMk/>
          <pc:sldMk cId="187495165" sldId="260"/>
        </pc:sldMkLst>
        <pc:spChg chg="add del mod">
          <ac:chgData name="Nick Howdle" userId="2e19ba3d-c907-4ad3-b235-2732226df5ae" providerId="ADAL" clId="{6C244AAA-44BD-4A98-BE52-23E74E3CBD52}" dt="2021-04-13T13:35:36.963" v="217" actId="478"/>
          <ac:spMkLst>
            <pc:docMk/>
            <pc:sldMk cId="187495165" sldId="260"/>
            <ac:spMk id="9" creationId="{6C475FE0-9DB2-4590-97BF-1B75D5A1B7B1}"/>
          </ac:spMkLst>
        </pc:spChg>
        <pc:picChg chg="del">
          <ac:chgData name="Nick Howdle" userId="2e19ba3d-c907-4ad3-b235-2732226df5ae" providerId="ADAL" clId="{6C244AAA-44BD-4A98-BE52-23E74E3CBD52}" dt="2021-04-13T13:30:52.806" v="5" actId="478"/>
          <ac:picMkLst>
            <pc:docMk/>
            <pc:sldMk cId="187495165" sldId="260"/>
            <ac:picMk id="8" creationId="{6B29CAE7-B22E-40F0-B78A-7BE5A98860CC}"/>
          </ac:picMkLst>
        </pc:picChg>
        <pc:picChg chg="add mod">
          <ac:chgData name="Nick Howdle" userId="2e19ba3d-c907-4ad3-b235-2732226df5ae" providerId="ADAL" clId="{6C244AAA-44BD-4A98-BE52-23E74E3CBD52}" dt="2021-04-13T13:34:57.032" v="213" actId="1076"/>
          <ac:picMkLst>
            <pc:docMk/>
            <pc:sldMk cId="187495165" sldId="260"/>
            <ac:picMk id="10" creationId="{8C782C9C-6EE3-417A-BDEE-9A3BC8C5C80A}"/>
          </ac:picMkLst>
        </pc:picChg>
      </pc:sldChg>
      <pc:sldChg chg="addSp modSp mod">
        <pc:chgData name="Nick Howdle" userId="2e19ba3d-c907-4ad3-b235-2732226df5ae" providerId="ADAL" clId="{6C244AAA-44BD-4A98-BE52-23E74E3CBD52}" dt="2021-03-24T09:56:28.732" v="4" actId="1076"/>
        <pc:sldMkLst>
          <pc:docMk/>
          <pc:sldMk cId="1990612343" sldId="269"/>
        </pc:sldMkLst>
        <pc:picChg chg="mod">
          <ac:chgData name="Nick Howdle" userId="2e19ba3d-c907-4ad3-b235-2732226df5ae" providerId="ADAL" clId="{6C244AAA-44BD-4A98-BE52-23E74E3CBD52}" dt="2021-03-24T09:56:28.732" v="4" actId="1076"/>
          <ac:picMkLst>
            <pc:docMk/>
            <pc:sldMk cId="1990612343" sldId="269"/>
            <ac:picMk id="3" creationId="{79E17348-46AA-4A76-8A8A-858F5C06CAD9}"/>
          </ac:picMkLst>
        </pc:picChg>
        <pc:picChg chg="add mod">
          <ac:chgData name="Nick Howdle" userId="2e19ba3d-c907-4ad3-b235-2732226df5ae" providerId="ADAL" clId="{6C244AAA-44BD-4A98-BE52-23E74E3CBD52}" dt="2021-03-24T09:56:14.180" v="2" actId="1076"/>
          <ac:picMkLst>
            <pc:docMk/>
            <pc:sldMk cId="1990612343" sldId="269"/>
            <ac:picMk id="8" creationId="{F6C4FD0D-FAB3-4E9D-A03D-36F2D51934B8}"/>
          </ac:picMkLst>
        </pc:picChg>
      </pc:sldChg>
    </pc:docChg>
  </pc:docChgLst>
  <pc:docChgLst>
    <pc:chgData name="Sophie Amstell" userId="c97953df-bd66-49f7-8998-2fae4be4cf06" providerId="ADAL" clId="{D7EBEAF2-67AF-489C-B233-554504F08FEF}"/>
    <pc:docChg chg="modSld">
      <pc:chgData name="Sophie Amstell" userId="c97953df-bd66-49f7-8998-2fae4be4cf06" providerId="ADAL" clId="{D7EBEAF2-67AF-489C-B233-554504F08FEF}" dt="2021-04-13T13:36:30.810" v="2" actId="20577"/>
      <pc:docMkLst>
        <pc:docMk/>
      </pc:docMkLst>
      <pc:sldChg chg="modSp mod">
        <pc:chgData name="Sophie Amstell" userId="c97953df-bd66-49f7-8998-2fae4be4cf06" providerId="ADAL" clId="{D7EBEAF2-67AF-489C-B233-554504F08FEF}" dt="2021-04-13T13:35:22.871" v="0" actId="1076"/>
        <pc:sldMkLst>
          <pc:docMk/>
          <pc:sldMk cId="187495165" sldId="260"/>
        </pc:sldMkLst>
        <pc:spChg chg="mod">
          <ac:chgData name="Sophie Amstell" userId="c97953df-bd66-49f7-8998-2fae4be4cf06" providerId="ADAL" clId="{D7EBEAF2-67AF-489C-B233-554504F08FEF}" dt="2021-04-13T13:35:22.871" v="0" actId="1076"/>
          <ac:spMkLst>
            <pc:docMk/>
            <pc:sldMk cId="187495165" sldId="260"/>
            <ac:spMk id="9" creationId="{6C475FE0-9DB2-4590-97BF-1B75D5A1B7B1}"/>
          </ac:spMkLst>
        </pc:spChg>
      </pc:sldChg>
      <pc:sldChg chg="modSp mod">
        <pc:chgData name="Sophie Amstell" userId="c97953df-bd66-49f7-8998-2fae4be4cf06" providerId="ADAL" clId="{D7EBEAF2-67AF-489C-B233-554504F08FEF}" dt="2021-04-13T13:36:30.810" v="2" actId="20577"/>
        <pc:sldMkLst>
          <pc:docMk/>
          <pc:sldMk cId="2076924256" sldId="266"/>
        </pc:sldMkLst>
        <pc:spChg chg="mod">
          <ac:chgData name="Sophie Amstell" userId="c97953df-bd66-49f7-8998-2fae4be4cf06" providerId="ADAL" clId="{D7EBEAF2-67AF-489C-B233-554504F08FEF}" dt="2021-04-13T13:36:30.810" v="2" actId="20577"/>
          <ac:spMkLst>
            <pc:docMk/>
            <pc:sldMk cId="2076924256" sldId="266"/>
            <ac:spMk id="5" creationId="{4A743646-A3DD-467C-8F2D-3854B0B38C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9F686-1C12-4DD2-BDC3-FD157580A0F7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1F0FF-A13A-44C3-ABA6-DA6B6A8B8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7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You link to and show our film if you wish https://youtu.be/KiCUDsbqqn4 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1F0FF-A13A-44C3-ABA6-DA6B6A8B87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6AD0-8F58-47B1-96AE-ACB1ADD17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82D38-D437-48DE-8C42-3FB9FE73B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6D5D9-193A-4AB0-941C-83C2203F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7D86D-856E-4B2C-8779-AF8A035C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9B11-820D-4220-8A16-1B85CACE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8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44CE-9A58-4B5E-8140-6F71668F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E400D-DB33-46EB-A952-2A14BB225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3166-41A2-421D-A69B-04EB7A52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16D22-C08D-40E5-AFE1-89C150A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77BC-2DF8-455E-B2B1-9C5AAC2A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5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3D6DC-28D8-4AA6-B1B9-663E4FC0A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1928E-473F-41A5-9D8D-558CE481F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82A4-ED5C-415D-8143-2FA2C64C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7FDC-8538-4DF9-BB1E-2460D691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8AA6-1F78-4215-A229-32AC238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1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D0BB-FEB4-4377-B064-99DE4E79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7BE3-2BF3-4C6E-8B7D-05E64205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E738-3B61-4275-9509-DE4C2723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6343E-1F79-463C-AE32-BACEE227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8677-5D75-4899-A220-BFA6C51C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4F0B-7601-4D14-886B-606B123D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05501-3E7F-437C-8B60-E79F19E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82E3-8DF8-451C-B9B8-22B02A95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01BA0-AA81-4973-BAA1-12CEB7E0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1C69-3115-49B3-A99A-2A2B728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4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5329-98DC-4097-BBDF-FB1B10B9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6CC6-0469-4B81-95C0-9547CAC69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3BE75-238B-4670-BAA0-6A8B4CE8E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5CFD1-CEF3-4622-8308-8DA23CBD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270E4-45C2-42CC-8422-DFDF1211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E4EEC-BC2E-4A11-B58B-0979ECBC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7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547A-2DF1-44AC-B244-F7CDE599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086E5-E018-4370-9F48-868E3D5DA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D7A9A-5001-4C31-9A3F-836E242BE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8F265-2ED6-4379-BCB3-BAB9FE103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9F1BB-CDDC-4469-ACC4-6673D9BA7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B43DC-2C53-4750-9806-A104E076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9FCE6-DDE3-4ED0-8DB7-4A809C35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FFF89-2FBF-420D-8B58-E4F229A5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8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6171-299E-4B9F-892C-EC75FA54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AED0D-9F33-4909-BD1C-45A468CA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98933-B153-4412-B1F3-C0A77CE1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2A4D5-9A7F-4287-9AE7-21742C61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5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E7B1D-D152-4949-81FA-7941E1CF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C7409-F8D8-42F0-9BC4-258C88CD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6F84D-C8F2-4C58-9C67-3CFBF560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3A07-D304-4F51-B524-C17D4752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14C0-D63B-4F11-8642-4ECB5EF3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8AB8A-F9EA-48DA-9EB9-8B7C15721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0656E-6A6F-45CA-AE62-57FDB8EF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ABAE8-B5CB-4C80-A773-47F2644B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868F1-B94D-4822-BA32-30D76FB8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856F-5AFC-471A-801D-88159AF4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150FF-52BE-42C1-A584-4921FF29E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17BF2-2797-461F-BF79-1F716A77E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659D8-07B8-4979-8F17-BB547378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20FB-99D1-4B14-8C32-3A9FABDC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A3084-D4D4-4484-A97A-3692D1D0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050C3-3797-4AD3-A5FD-98039A75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F72B1-4401-4132-AAA8-622258EF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7BEBF-3030-490C-A8DD-BE48B1782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3BA4-2B74-4321-8D67-6624B0E866BA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C8CE-9317-4640-A15B-E923FBA08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421EA-1107-4479-9ED0-86D286D89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85F7-583A-4E98-941C-2045D87FC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2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iltshiremusicconnect.org.uk/instrument-hire-scheme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wiltshiremusicconnect.org.uk/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iCUDsbqqn4?feature=oembed" TargetMode="External"/><Relationship Id="rId6" Type="http://schemas.openxmlformats.org/officeDocument/2006/relationships/hyperlink" Target="https://wiltshiremusicconnect.org.uk/dontdropmusic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iltshiremusicconnect.org.uk/why-associat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66CD6B8-AE18-4542-8340-14601D63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3" y="54958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93;p14">
            <a:extLst>
              <a:ext uri="{FF2B5EF4-FFF2-40B4-BE49-F238E27FC236}">
                <a16:creationId xmlns:a16="http://schemas.microsoft.com/office/drawing/2014/main" id="{C3614E41-AAFB-40B6-8570-9B2FCD25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730" y="434555"/>
            <a:ext cx="8653188" cy="11289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Music at </a:t>
            </a:r>
            <a:r>
              <a:rPr lang="en-GB" altLang="en-US" sz="48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SCHOOL NAME</a:t>
            </a:r>
            <a:endParaRPr lang="en-US" altLang="en-US" sz="4800">
              <a:highlight>
                <a:srgbClr val="FFFF00"/>
              </a:highlight>
            </a:endParaRPr>
          </a:p>
        </p:txBody>
      </p:sp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AA87A7A3-3037-4FD3-98A0-3E8B6E6DC1EC}"/>
              </a:ext>
            </a:extLst>
          </p:cNvPr>
          <p:cNvSpPr txBox="1"/>
          <p:nvPr/>
        </p:nvSpPr>
        <p:spPr>
          <a:xfrm>
            <a:off x="1016459" y="2354096"/>
            <a:ext cx="6819913" cy="301946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/>
            </a:pPr>
            <a:r>
              <a:rPr lang="en-GB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Presenters name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/>
            </a:pPr>
            <a:r>
              <a:rPr lang="en-GB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Key points about music 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/>
            </a:pPr>
            <a:r>
              <a:rPr lang="en-GB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and its value in your school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/>
            </a:pPr>
            <a:r>
              <a:rPr lang="en-GB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How great your school music is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/>
            </a:pPr>
            <a:r>
              <a:rPr lang="en-GB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Quote from pupil or parent?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defRPr/>
            </a:pPr>
            <a:endParaRPr lang="en-GB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A313A58-4A48-4576-9FAE-85CF234C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4" y="1731927"/>
            <a:ext cx="3392074" cy="339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0ECF6-6090-4821-9755-A5CC4D24C7B0}"/>
              </a:ext>
            </a:extLst>
          </p:cNvPr>
          <p:cNvSpPr txBox="1"/>
          <p:nvPr/>
        </p:nvSpPr>
        <p:spPr>
          <a:xfrm>
            <a:off x="555016" y="556582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12777BA-99B9-4AE1-8132-DFA6CE4E2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4">
            <a:extLst>
              <a:ext uri="{FF2B5EF4-FFF2-40B4-BE49-F238E27FC236}">
                <a16:creationId xmlns:a16="http://schemas.microsoft.com/office/drawing/2014/main" id="{0C326125-3CE3-4FEF-A0BD-D98A5EFC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2356558"/>
            <a:ext cx="5595938" cy="28075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GB" sz="1800"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list here who in the school team they talk to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they need to do it by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 you’re offering ‘taster’ sessions or not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 they need to fill in any forms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 </a:t>
            </a:r>
            <a:r>
              <a:rPr lang="en-GB" sz="1800" err="1"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GB" sz="1800">
              <a:highlight>
                <a:srgbClr val="FFFF00"/>
              </a:highlight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  <a:defRPr/>
            </a:pPr>
            <a:endParaRPr lang="en-GB" altLang="en-US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3;p14">
            <a:extLst>
              <a:ext uri="{FF2B5EF4-FFF2-40B4-BE49-F238E27FC236}">
                <a16:creationId xmlns:a16="http://schemas.microsoft.com/office/drawing/2014/main" id="{889A6E3C-8D07-4122-9CB4-C431F7AB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782" y="602530"/>
            <a:ext cx="8620113" cy="1157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4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Interested in taking up lessons?</a:t>
            </a:r>
            <a:endParaRPr lang="en-US" altLang="en-US" sz="4800" b="1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3F4261-4787-4BAE-8387-CAB649E7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9F41538-2306-4B6B-AD7D-73D67F8D5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53BA9-4D63-4B08-A773-C7282318FC60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1100857-D5F7-4003-BC5B-AD6640044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96" y="1867314"/>
            <a:ext cx="3201897" cy="32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A42BA04-C380-4306-8FA2-89E7032A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1A127AD-5621-47FA-BCEC-8436E2EA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501E8-C744-42FB-B477-E58F594A75BC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4A743646-A3DD-467C-8F2D-3854B0B3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39" y="2686844"/>
            <a:ext cx="7673009" cy="21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Our school can request subsidy </a:t>
            </a:r>
            <a:r>
              <a:rPr lang="en-GB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the costs of tuition (and an instrument) for pupils in need of support – this is </a:t>
            </a:r>
            <a:r>
              <a:rPr lang="en-GB" alt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 available when a pupil is receiving tuition from a Wiltshire Music Connect Associate.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</a:pPr>
            <a:endParaRPr lang="en-GB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</a:pPr>
            <a:r>
              <a:rPr lang="en-GB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*Subject to criteria and availability</a:t>
            </a: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431B05E1-54D4-465A-8815-D88E144E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589" y="436727"/>
            <a:ext cx="7044289" cy="17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  <a:cs typeface="Calibri" panose="020F0502020204030204" pitchFamily="34" charset="0"/>
              </a:rPr>
              <a:t>If you might need help with the cost of tuition…</a:t>
            </a:r>
            <a:r>
              <a:rPr lang="en-GB" altLang="en-US" sz="4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020643-966F-4D5F-BAA3-ED67A71CB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32" y="738231"/>
            <a:ext cx="1651079" cy="46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violi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64F2978-6714-4B06-A2DF-7BFCDC851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33" y="1702707"/>
            <a:ext cx="3949459" cy="3949459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1741297-C7D6-4DB5-B78D-A3C67ED5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944D0FE-A8E0-41A3-B867-27B3927D1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AD625-AABD-47D9-8F2C-7506B094FC4D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id="{2C79B8F1-C1E7-4BF0-A53C-22016BB9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453" y="544241"/>
            <a:ext cx="734543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  <a:cs typeface="Calibri" panose="020F0502020204030204" pitchFamily="34" charset="0"/>
              </a:rPr>
              <a:t>What about an instrument?</a:t>
            </a:r>
            <a:endParaRPr lang="en-GB" altLang="en-US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0DD618BC-6EDC-41F0-975B-6ABC10BD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39" y="2382995"/>
            <a:ext cx="6810613" cy="258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When a pupil is receiving tuition from a Wiltshire Music Connect Associate they can access a competitively priced </a:t>
            </a: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Instrument Hire Scheme</a:t>
            </a: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</a:pPr>
            <a:endParaRPr lang="en-GB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Pupils in need of support with the cost of tuition can also access free instruments.</a:t>
            </a:r>
          </a:p>
        </p:txBody>
      </p:sp>
    </p:spTree>
    <p:extLst>
      <p:ext uri="{BB962C8B-B14F-4D97-AF65-F5344CB8AC3E}">
        <p14:creationId xmlns:p14="http://schemas.microsoft.com/office/powerpoint/2010/main" val="106023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CBF28D3-75D0-46C9-B879-7890DA94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E11C789-F437-48C2-92D1-F7C0D3BC9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772E8-BE3A-4F8F-BB33-1379BE586212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06844674-7655-4C40-B50D-D64920FC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39" y="2572110"/>
            <a:ext cx="10663818" cy="27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Our school and tutors have plans in place which mean that a child’s tuition can continue even if they (or their class group) have to isolate.</a:t>
            </a:r>
          </a:p>
          <a:p>
            <a:r>
              <a:rPr lang="en-GB" altLang="en-US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Tutors are able to provide tuition online and have updated safeguarding measures in place.</a:t>
            </a:r>
          </a:p>
          <a:p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If a child might need help with a suitable device at home, a tablet may be available through Wiltshire Music Connect</a:t>
            </a:r>
          </a:p>
        </p:txBody>
      </p:sp>
      <p:sp>
        <p:nvSpPr>
          <p:cNvPr id="7" name="Google Shape;93;p14">
            <a:extLst>
              <a:ext uri="{FF2B5EF4-FFF2-40B4-BE49-F238E27FC236}">
                <a16:creationId xmlns:a16="http://schemas.microsoft.com/office/drawing/2014/main" id="{EBEE5045-909C-479D-BEAC-EEE77037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842" y="602529"/>
            <a:ext cx="8456749" cy="17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I’m not sure about starting if my tuition might be disrupted…</a:t>
            </a:r>
          </a:p>
        </p:txBody>
      </p:sp>
    </p:spTree>
    <p:extLst>
      <p:ext uri="{BB962C8B-B14F-4D97-AF65-F5344CB8AC3E}">
        <p14:creationId xmlns:p14="http://schemas.microsoft.com/office/powerpoint/2010/main" val="68165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58FF3ED-1D4E-4F8D-8AB1-1E8D6961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9E17348-46AA-4A76-8A8A-858F5C06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27" y="5857170"/>
            <a:ext cx="3915048" cy="726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7A848-84A6-4F8A-853E-B28FF0250049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87AF0-8668-42DB-8D45-1CC65A5ED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96" y="375110"/>
            <a:ext cx="2116165" cy="5056886"/>
          </a:xfrm>
          <a:prstGeom prst="rect">
            <a:avLst/>
          </a:prstGeom>
        </p:spPr>
      </p:pic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04D4A55D-5FED-4434-BC71-8A71C392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39" y="2686843"/>
            <a:ext cx="8278426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0000"/>
              </a:buClr>
              <a:buSzPts val="3600"/>
              <a:buNone/>
            </a:pP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All our tutors &amp; music leaders</a:t>
            </a:r>
          </a:p>
          <a:p>
            <a:pPr marL="0" indent="0">
              <a:spcBef>
                <a:spcPct val="0"/>
              </a:spcBef>
              <a:buClr>
                <a:srgbClr val="000000"/>
              </a:buClr>
              <a:buSzPts val="3600"/>
              <a:buNone/>
            </a:pPr>
            <a:r>
              <a:rPr lang="en-GB" altLang="en-US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Our young musicians</a:t>
            </a:r>
          </a:p>
          <a:p>
            <a:pPr marL="0" indent="0">
              <a:spcBef>
                <a:spcPct val="0"/>
              </a:spcBef>
              <a:buClr>
                <a:srgbClr val="000000"/>
              </a:buClr>
              <a:buSzPts val="3600"/>
              <a:buNone/>
            </a:pPr>
            <a:r>
              <a:rPr lang="en-GB" altLang="en-US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village cat</a:t>
            </a:r>
          </a:p>
          <a:p>
            <a:pPr marL="0" indent="0">
              <a:spcBef>
                <a:spcPct val="0"/>
              </a:spcBef>
              <a:buClr>
                <a:srgbClr val="000000"/>
              </a:buClr>
              <a:buSzPts val="3600"/>
              <a:buNone/>
            </a:pP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Wiltshire Music Connect  </a:t>
            </a:r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- the music education hub for Wiltshire</a:t>
            </a:r>
          </a:p>
        </p:txBody>
      </p:sp>
      <p:sp>
        <p:nvSpPr>
          <p:cNvPr id="7" name="Google Shape;93;p14">
            <a:extLst>
              <a:ext uri="{FF2B5EF4-FFF2-40B4-BE49-F238E27FC236}">
                <a16:creationId xmlns:a16="http://schemas.microsoft.com/office/drawing/2014/main" id="{8B487B73-72FD-4E35-9F92-898BE6283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31" y="559668"/>
            <a:ext cx="60277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C4FD0D-FAB3-4E9D-A03D-36F2D5193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31" y="5604593"/>
            <a:ext cx="3817474" cy="8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1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54A9944-2E96-4AAD-8169-CBFE4FB9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0" y="5396250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A13B1-BFAC-4720-BECE-01137C78D7B5}"/>
              </a:ext>
            </a:extLst>
          </p:cNvPr>
          <p:cNvSpPr txBox="1"/>
          <p:nvPr/>
        </p:nvSpPr>
        <p:spPr>
          <a:xfrm>
            <a:off x="555016" y="556582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pic>
        <p:nvPicPr>
          <p:cNvPr id="5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91C0879F-066A-4DFC-BAD7-A0A27B4D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05" y="556582"/>
            <a:ext cx="5843726" cy="464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345D0BC-6765-4CD1-A5F8-DE29430E5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8C183CC4-E1AE-4ABA-8A7F-793BA7773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20" y="2016276"/>
            <a:ext cx="3211814" cy="31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2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E82C99E-0395-4F00-BB0F-07E7D2E0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" y="5517698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759AA46-F774-4F62-9FD7-E80586BC6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4B34DC-C7FB-4E2B-AFC5-E53919631719}"/>
              </a:ext>
            </a:extLst>
          </p:cNvPr>
          <p:cNvSpPr txBox="1"/>
          <p:nvPr/>
        </p:nvSpPr>
        <p:spPr>
          <a:xfrm>
            <a:off x="555016" y="556582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pic>
        <p:nvPicPr>
          <p:cNvPr id="5" name="Picture 3" descr="Text&#10;&#10;Description automatically generated">
            <a:extLst>
              <a:ext uri="{FF2B5EF4-FFF2-40B4-BE49-F238E27FC236}">
                <a16:creationId xmlns:a16="http://schemas.microsoft.com/office/drawing/2014/main" id="{48A9C3A6-E01B-47CD-B7D4-30FBC0CF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442">
            <a:off x="8550967" y="401083"/>
            <a:ext cx="3017914" cy="497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36AB1DD8-E869-437C-B475-AEE6D9BA264A}"/>
              </a:ext>
            </a:extLst>
          </p:cNvPr>
          <p:cNvSpPr txBox="1"/>
          <p:nvPr/>
        </p:nvSpPr>
        <p:spPr>
          <a:xfrm>
            <a:off x="869075" y="2129835"/>
            <a:ext cx="7153827" cy="33878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 is one of the Creative Industries ……………..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  <a:defRPr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Creative Industries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contributed almost £13 million to the UK economy every hour</a:t>
            </a: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(2020).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  <a:defRPr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Creative Industries are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 more than five times faster than the national economy.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  <a:defRPr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Broadband, internet and digital make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careers in music and the creative industries more accessible to young people in Wiltshire than ever before.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defRPr/>
            </a:pPr>
            <a:r>
              <a:rPr lang="en-GB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wiltshiremusicconnect.org.uk/careers/</a:t>
            </a:r>
          </a:p>
        </p:txBody>
      </p:sp>
      <p:sp>
        <p:nvSpPr>
          <p:cNvPr id="7" name="Google Shape;93;p14">
            <a:extLst>
              <a:ext uri="{FF2B5EF4-FFF2-40B4-BE49-F238E27FC236}">
                <a16:creationId xmlns:a16="http://schemas.microsoft.com/office/drawing/2014/main" id="{4068EF96-F5DF-4DC2-8901-0E76C246E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998" y="291771"/>
            <a:ext cx="8856984" cy="16498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Pathways to the world of work and careers</a:t>
            </a:r>
            <a:endParaRPr lang="en-US" altLang="en-US" sz="48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434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318213F-97CA-47A5-82A9-FAE827DF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1" y="5401823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66D9C2D-9F17-4D21-8B13-39E09B620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F777B-49CE-4B6D-8EDB-D922D22BE768}"/>
              </a:ext>
            </a:extLst>
          </p:cNvPr>
          <p:cNvSpPr txBox="1"/>
          <p:nvPr/>
        </p:nvSpPr>
        <p:spPr>
          <a:xfrm>
            <a:off x="555016" y="556582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highlight>
                  <a:srgbClr val="FFFF00"/>
                </a:highlight>
              </a:rPr>
              <a:t>Insert </a:t>
            </a:r>
            <a:r>
              <a:rPr lang="en-GB" sz="2800" dirty="0" err="1">
                <a:highlight>
                  <a:srgbClr val="FFFF00"/>
                </a:highlight>
              </a:rPr>
              <a:t>yourschool</a:t>
            </a:r>
            <a:r>
              <a:rPr lang="en-GB" sz="2800" dirty="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9D669E60-BD92-400A-9BD8-20E01F4DF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5" y="2528700"/>
            <a:ext cx="5112888" cy="1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+mn-lt"/>
              </a:rPr>
              <a:t>An upbeat, positive and optimistic campaign to raise awareness of children and young people’s music making opportunities in Wiltshire during the Covid-19 pandemic.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</a:pPr>
            <a:endParaRPr lang="en-GB" altLang="en-US" sz="24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DBF66772-9D7F-4186-B963-FF26AE25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207" y="405762"/>
            <a:ext cx="7703763" cy="1002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6"/>
              </a:rPr>
              <a:t>#DontDropMusic</a:t>
            </a:r>
            <a:endParaRPr lang="en-US" altLang="en-US" sz="4800" dirty="0">
              <a:highlight>
                <a:srgbClr val="FFFF00"/>
              </a:highlight>
            </a:endParaRPr>
          </a:p>
        </p:txBody>
      </p:sp>
      <p:pic>
        <p:nvPicPr>
          <p:cNvPr id="10" name="Online Media 9" title="#DontDropMusic Music is an important part of young lives in Wiltshire">
            <a:hlinkClick r:id="" action="ppaction://media"/>
            <a:extLst>
              <a:ext uri="{FF2B5EF4-FFF2-40B4-BE49-F238E27FC236}">
                <a16:creationId xmlns:a16="http://schemas.microsoft.com/office/drawing/2014/main" id="{8C782C9C-6EE3-417A-BDEE-9A3BC8C5C8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685183" y="1577382"/>
            <a:ext cx="5715726" cy="32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972086-C851-424E-BA1C-20C033817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259835"/>
            <a:ext cx="5820270" cy="302654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9BF2502-4CC1-4B7F-B443-952A06FB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1" y="5382998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A686FF2-40F6-4F9E-B725-BB813D945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67FF0-7E5C-4051-A92B-DFCC73C519D5}"/>
              </a:ext>
            </a:extLst>
          </p:cNvPr>
          <p:cNvSpPr txBox="1"/>
          <p:nvPr/>
        </p:nvSpPr>
        <p:spPr>
          <a:xfrm>
            <a:off x="555016" y="556582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99DD5EDB-C27D-457A-90C7-BD87F16F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17" y="2250221"/>
            <a:ext cx="6095166" cy="26954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latin typeface="Source Sans Pro" panose="020B0503030403020204" pitchFamily="34" charset="0"/>
              </a:rPr>
              <a:t>Learning to play an instrument or sing is just the start of a musical journey.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latin typeface="Source Sans Pro" panose="020B0503030403020204" pitchFamily="34" charset="0"/>
              </a:rPr>
              <a:t>Our school and Tutors and Music Leaders can connect pupils to other opportunities to progress their musical experience and learning, these include a range of clubs, choirs, groups and ensembles.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School’s own ensembles as examples</a:t>
            </a:r>
            <a:endParaRPr lang="en-GB" alt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  <a:defRPr/>
            </a:pPr>
            <a:endParaRPr lang="en-GB" altLang="en-US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52C16F48-EE0A-4B99-B744-E08BA640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617" y="327934"/>
            <a:ext cx="8404089" cy="1485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Learning in school can progress on to other things...</a:t>
            </a:r>
            <a:endParaRPr lang="en-US" altLang="en-US" sz="48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7661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9BF2502-4CC1-4B7F-B443-952A06FB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1" y="5382998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A686FF2-40F6-4F9E-B725-BB813D94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67FF0-7E5C-4051-A92B-DFCC73C519D5}"/>
              </a:ext>
            </a:extLst>
          </p:cNvPr>
          <p:cNvSpPr txBox="1"/>
          <p:nvPr/>
        </p:nvSpPr>
        <p:spPr>
          <a:xfrm>
            <a:off x="555016" y="556582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99DD5EDB-C27D-457A-90C7-BD87F16F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16" y="2558971"/>
            <a:ext cx="7025227" cy="2519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latin typeface="Source Sans Pro" panose="020B0503030403020204" pitchFamily="34" charset="0"/>
              </a:rPr>
              <a:t>Our school uses a number of Associates of Wiltshire Music Connect (the music education hub for Wiltshire).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i="1">
                <a:solidFill>
                  <a:srgbClr val="000000"/>
                </a:solidFill>
                <a:latin typeface="Source Sans Pro" panose="020B0503030403020204" pitchFamily="34" charset="0"/>
                <a:hlinkClick r:id="rId4"/>
              </a:rPr>
              <a:t>Associates</a:t>
            </a:r>
            <a:r>
              <a:rPr lang="en-GB" altLang="en-US" sz="1800" i="1">
                <a:solidFill>
                  <a:srgbClr val="000000"/>
                </a:solidFill>
                <a:latin typeface="Source Sans Pro" panose="020B0503030403020204" pitchFamily="34" charset="0"/>
              </a:rPr>
              <a:t> are quality assured professional tutors with an appropriate range of skills and experience.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We also use some other tutors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  <a:defRPr/>
            </a:pPr>
            <a:endParaRPr lang="en-GB" altLang="en-US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52C16F48-EE0A-4B99-B744-E08BA640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617" y="327934"/>
            <a:ext cx="8404089" cy="1485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Meet the instrumental tutors working in our school</a:t>
            </a:r>
            <a:endParaRPr lang="en-US" altLang="en-US" sz="4800">
              <a:highlight>
                <a:srgbClr val="FFFF00"/>
              </a:highlight>
            </a:endParaRPr>
          </a:p>
        </p:txBody>
      </p:sp>
      <p:pic>
        <p:nvPicPr>
          <p:cNvPr id="7" name="Picture 3" descr="Text&#10;&#10;Description automatically generated">
            <a:extLst>
              <a:ext uri="{FF2B5EF4-FFF2-40B4-BE49-F238E27FC236}">
                <a16:creationId xmlns:a16="http://schemas.microsoft.com/office/drawing/2014/main" id="{BEAF310C-106F-44D8-AF00-9F86DC14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95" y="2237580"/>
            <a:ext cx="2433411" cy="280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9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CCA7CB8-EDE3-49CF-880B-E2A23E96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37119CF-3BC9-4C09-939C-1B6123677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649EA-89D7-454E-A0FD-864C15745440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4D2CB804-DC77-4A8E-B3D5-DC0F86DA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23" y="2873350"/>
            <a:ext cx="3256307" cy="1070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Name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Instruments offered / taught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  <a:defRPr/>
            </a:pPr>
            <a:endParaRPr lang="en-GB" altLang="en-US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AD1E301E-3712-49A3-8BD1-CE141E57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648" y="649209"/>
            <a:ext cx="6027825" cy="1485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Tutor #1 NAME</a:t>
            </a:r>
            <a:endParaRPr lang="en-US" altLang="en-US" sz="4800">
              <a:highlight>
                <a:srgbClr val="FFFF00"/>
              </a:highlight>
            </a:endParaRPr>
          </a:p>
        </p:txBody>
      </p:sp>
      <p:pic>
        <p:nvPicPr>
          <p:cNvPr id="7" name="Picture 3" descr="Text&#10;&#10;Description automatically generated">
            <a:extLst>
              <a:ext uri="{FF2B5EF4-FFF2-40B4-BE49-F238E27FC236}">
                <a16:creationId xmlns:a16="http://schemas.microsoft.com/office/drawing/2014/main" id="{29954ED6-AC51-4B5D-B41F-D12D4DD0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02" y="427012"/>
            <a:ext cx="9985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A80D0D1F-2606-4C0D-BFB0-4763941C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165" y="1987525"/>
            <a:ext cx="4959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INSERT tutor’s video or photos here (unless you are running them in a separate show)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9" name="Google Shape;94;p14">
            <a:extLst>
              <a:ext uri="{FF2B5EF4-FFF2-40B4-BE49-F238E27FC236}">
                <a16:creationId xmlns:a16="http://schemas.microsoft.com/office/drawing/2014/main" id="{AF76412C-358E-4A4C-BBAC-3AAEA349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23" y="3943747"/>
            <a:ext cx="3256307" cy="1070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INSERT A QUOTE FROM A PUPIL IN YOUR SCHOOL?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  <a:defRPr/>
            </a:pPr>
            <a:endParaRPr lang="en-GB" altLang="en-US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9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5CD7386-926D-44C9-89AA-3EF331CF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9E9101F-9E74-4F1F-9212-57DFC8687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EDCD5-8305-4193-82A1-43A5D3DA229A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59187CD6-BAF9-41C4-82AA-67CE57B2A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23" y="2873350"/>
            <a:ext cx="3256307" cy="1070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Name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Instruments offered / taught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  <a:defRPr/>
            </a:pPr>
            <a:endParaRPr lang="en-GB" altLang="en-US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DFB1284F-9D98-4AC4-BE24-3351C79B7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648" y="649209"/>
            <a:ext cx="6027825" cy="1485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Tutor #2 NAME</a:t>
            </a:r>
            <a:endParaRPr lang="en-US" altLang="en-US" sz="4800">
              <a:highlight>
                <a:srgbClr val="FFFF00"/>
              </a:highlight>
            </a:endParaRPr>
          </a:p>
        </p:txBody>
      </p:sp>
      <p:pic>
        <p:nvPicPr>
          <p:cNvPr id="7" name="Picture 3" descr="Text&#10;&#10;Description automatically generated">
            <a:extLst>
              <a:ext uri="{FF2B5EF4-FFF2-40B4-BE49-F238E27FC236}">
                <a16:creationId xmlns:a16="http://schemas.microsoft.com/office/drawing/2014/main" id="{360300B8-5CEF-4404-AB58-71699050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02" y="427012"/>
            <a:ext cx="9985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4857F22-05A9-436E-B89E-F9FEC9C17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165" y="1987525"/>
            <a:ext cx="4959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INSERT tutor’s video or photos here (unless you are running them in a separate show)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30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79E99E1-4FF3-447E-A1A6-B29286D7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9" y="5542024"/>
            <a:ext cx="1070397" cy="1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2F06E05-8B67-4644-A568-60C16481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24513"/>
            <a:ext cx="4246587" cy="787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5BD78-5711-4761-B2E4-85B84E1CD4B7}"/>
              </a:ext>
            </a:extLst>
          </p:cNvPr>
          <p:cNvSpPr txBox="1"/>
          <p:nvPr/>
        </p:nvSpPr>
        <p:spPr>
          <a:xfrm>
            <a:off x="460581" y="602530"/>
            <a:ext cx="197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>
                <a:highlight>
                  <a:srgbClr val="FFFF00"/>
                </a:highlight>
              </a:rPr>
              <a:t>Insert </a:t>
            </a:r>
            <a:r>
              <a:rPr lang="en-GB" sz="2800" err="1">
                <a:highlight>
                  <a:srgbClr val="FFFF00"/>
                </a:highlight>
              </a:rPr>
              <a:t>yourschool</a:t>
            </a:r>
            <a:r>
              <a:rPr lang="en-GB" sz="2800">
                <a:highlight>
                  <a:srgbClr val="FFFF00"/>
                </a:highlight>
              </a:rPr>
              <a:t> logo here</a:t>
            </a:r>
          </a:p>
        </p:txBody>
      </p:sp>
      <p:sp>
        <p:nvSpPr>
          <p:cNvPr id="5" name="Google Shape;94;p14">
            <a:extLst>
              <a:ext uri="{FF2B5EF4-FFF2-40B4-BE49-F238E27FC236}">
                <a16:creationId xmlns:a16="http://schemas.microsoft.com/office/drawing/2014/main" id="{B800DCFE-E9E4-40CE-A21F-3EAA8ACC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23" y="2873350"/>
            <a:ext cx="3256307" cy="1070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Name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Instruments offered / taught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  <a:buFontTx/>
              <a:buNone/>
              <a:defRPr/>
            </a:pPr>
            <a:endParaRPr lang="en-GB" altLang="en-US" sz="32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55C93230-2A1F-45F5-9C4B-C79D0349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648" y="649209"/>
            <a:ext cx="6027825" cy="1485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Tutor #3 NAME</a:t>
            </a:r>
            <a:endParaRPr lang="en-US" altLang="en-US" sz="4800">
              <a:highlight>
                <a:srgbClr val="FFFF00"/>
              </a:highlight>
            </a:endParaRPr>
          </a:p>
        </p:txBody>
      </p:sp>
      <p:pic>
        <p:nvPicPr>
          <p:cNvPr id="7" name="Picture 3" descr="Text&#10;&#10;Description automatically generated">
            <a:extLst>
              <a:ext uri="{FF2B5EF4-FFF2-40B4-BE49-F238E27FC236}">
                <a16:creationId xmlns:a16="http://schemas.microsoft.com/office/drawing/2014/main" id="{0BF99D9B-ED2D-498F-AD10-95D7E0F6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02" y="427012"/>
            <a:ext cx="9985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80AE7FD-9B54-4BFF-AF56-C4B1EB75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165" y="1987525"/>
            <a:ext cx="4959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INSERT tutor’s video or photos here (unless you are running them in a separate show)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15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62232867B084197B507DE8BB3D900" ma:contentTypeVersion="12" ma:contentTypeDescription="Create a new document." ma:contentTypeScope="" ma:versionID="8d3253896351ae83de7f69ed589ad84b">
  <xsd:schema xmlns:xsd="http://www.w3.org/2001/XMLSchema" xmlns:xs="http://www.w3.org/2001/XMLSchema" xmlns:p="http://schemas.microsoft.com/office/2006/metadata/properties" xmlns:ns2="78346c62-bc19-44d2-bc21-4efd53e55a85" xmlns:ns3="b2acbbc5-930a-40df-a307-e9847d2493f4" targetNamespace="http://schemas.microsoft.com/office/2006/metadata/properties" ma:root="true" ma:fieldsID="07d21e54eebae00f185ccdfe198a0cea" ns2:_="" ns3:_="">
    <xsd:import namespace="78346c62-bc19-44d2-bc21-4efd53e55a85"/>
    <xsd:import namespace="b2acbbc5-930a-40df-a307-e9847d249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46c62-bc19-44d2-bc21-4efd53e55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cbbc5-930a-40df-a307-e9847d2493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293DC6-5BBA-4B92-AE86-68E637434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820D4C-EB2E-4A64-8D15-E3624FDEDD12}">
  <ds:schemaRefs>
    <ds:schemaRef ds:uri="78346c62-bc19-44d2-bc21-4efd53e55a85"/>
    <ds:schemaRef ds:uri="b2acbbc5-930a-40df-a307-e9847d2493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53C848-C040-464D-9427-D2AA2D3455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655</Words>
  <Application>Microsoft Office PowerPoint</Application>
  <PresentationFormat>Widescreen</PresentationFormat>
  <Paragraphs>106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Source Sans Pro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Amstell</dc:creator>
  <cp:lastModifiedBy>Nick Howdle</cp:lastModifiedBy>
  <cp:revision>2</cp:revision>
  <dcterms:created xsi:type="dcterms:W3CDTF">2021-03-04T11:14:59Z</dcterms:created>
  <dcterms:modified xsi:type="dcterms:W3CDTF">2021-04-13T13:36:40Z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0x010100E7062232867B084197B507DE8BB3D900</vt:lpwstr>
  </property>
</Properties>
</file>