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69" r:id="rId6"/>
    <p:sldId id="272" r:id="rId7"/>
    <p:sldId id="273" r:id="rId8"/>
    <p:sldId id="276" r:id="rId9"/>
    <p:sldId id="277" r:id="rId10"/>
    <p:sldId id="266" r:id="rId11"/>
    <p:sldId id="274" r:id="rId12"/>
    <p:sldId id="275" r:id="rId13"/>
    <p:sldId id="25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43DF1"/>
    <a:srgbClr val="FF432F"/>
    <a:srgbClr val="DA15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9ACE072-06A6-4888-B585-87A6DE5BC3D2}" v="6" dt="2024-02-01T10:39:31.03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719" autoAdjust="0"/>
  </p:normalViewPr>
  <p:slideViewPr>
    <p:cSldViewPr snapToGrid="0">
      <p:cViewPr varScale="1">
        <p:scale>
          <a:sx n="57" d="100"/>
          <a:sy n="57" d="100"/>
        </p:scale>
        <p:origin x="1049"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Howdle" userId="2e19ba3d-c907-4ad3-b235-2732226df5ae" providerId="ADAL" clId="{99ACE072-06A6-4888-B585-87A6DE5BC3D2}"/>
    <pc:docChg chg="undo custSel modSld">
      <pc:chgData name="Nick Howdle" userId="2e19ba3d-c907-4ad3-b235-2732226df5ae" providerId="ADAL" clId="{99ACE072-06A6-4888-B585-87A6DE5BC3D2}" dt="2024-02-01T10:39:54.646" v="107" actId="1076"/>
      <pc:docMkLst>
        <pc:docMk/>
      </pc:docMkLst>
      <pc:sldChg chg="addSp modSp mod">
        <pc:chgData name="Nick Howdle" userId="2e19ba3d-c907-4ad3-b235-2732226df5ae" providerId="ADAL" clId="{99ACE072-06A6-4888-B585-87A6DE5BC3D2}" dt="2024-02-01T10:39:54.646" v="107" actId="1076"/>
        <pc:sldMkLst>
          <pc:docMk/>
          <pc:sldMk cId="1059621580" sldId="256"/>
        </pc:sldMkLst>
        <pc:spChg chg="add mod">
          <ac:chgData name="Nick Howdle" userId="2e19ba3d-c907-4ad3-b235-2732226df5ae" providerId="ADAL" clId="{99ACE072-06A6-4888-B585-87A6DE5BC3D2}" dt="2024-02-01T10:39:54.646" v="107" actId="1076"/>
          <ac:spMkLst>
            <pc:docMk/>
            <pc:sldMk cId="1059621580" sldId="256"/>
            <ac:spMk id="2" creationId="{562637B5-A951-674A-AC90-229200C289DB}"/>
          </ac:spMkLst>
        </pc:spChg>
      </pc:sldChg>
      <pc:sldChg chg="addSp modSp mod modNotesTx">
        <pc:chgData name="Nick Howdle" userId="2e19ba3d-c907-4ad3-b235-2732226df5ae" providerId="ADAL" clId="{99ACE072-06A6-4888-B585-87A6DE5BC3D2}" dt="2024-02-01T10:36:45.912" v="88" actId="14100"/>
        <pc:sldMkLst>
          <pc:docMk/>
          <pc:sldMk cId="1622009461" sldId="258"/>
        </pc:sldMkLst>
        <pc:spChg chg="add mod">
          <ac:chgData name="Nick Howdle" userId="2e19ba3d-c907-4ad3-b235-2732226df5ae" providerId="ADAL" clId="{99ACE072-06A6-4888-B585-87A6DE5BC3D2}" dt="2024-02-01T10:36:45.912" v="88" actId="14100"/>
          <ac:spMkLst>
            <pc:docMk/>
            <pc:sldMk cId="1622009461" sldId="258"/>
            <ac:spMk id="7" creationId="{D1E9D425-085E-AD64-8D75-8A1E085F67E9}"/>
          </ac:spMkLst>
        </pc:spChg>
        <pc:picChg chg="mod">
          <ac:chgData name="Nick Howdle" userId="2e19ba3d-c907-4ad3-b235-2732226df5ae" providerId="ADAL" clId="{99ACE072-06A6-4888-B585-87A6DE5BC3D2}" dt="2024-02-01T10:36:12.957" v="84" actId="1076"/>
          <ac:picMkLst>
            <pc:docMk/>
            <pc:sldMk cId="1622009461" sldId="258"/>
            <ac:picMk id="6" creationId="{F92F2C6D-B290-4CB3-AE54-57C45CC00CCA}"/>
          </ac:picMkLst>
        </pc:picChg>
        <pc:picChg chg="add mod">
          <ac:chgData name="Nick Howdle" userId="2e19ba3d-c907-4ad3-b235-2732226df5ae" providerId="ADAL" clId="{99ACE072-06A6-4888-B585-87A6DE5BC3D2}" dt="2024-02-01T10:36:17.668" v="86" actId="1076"/>
          <ac:picMkLst>
            <pc:docMk/>
            <pc:sldMk cId="1622009461" sldId="258"/>
            <ac:picMk id="1026" creationId="{2145839F-4DC1-C00E-F6F5-C18E99D0FF99}"/>
          </ac:picMkLst>
        </pc:picChg>
      </pc:sldChg>
      <pc:sldChg chg="modSp mod">
        <pc:chgData name="Nick Howdle" userId="2e19ba3d-c907-4ad3-b235-2732226df5ae" providerId="ADAL" clId="{99ACE072-06A6-4888-B585-87A6DE5BC3D2}" dt="2024-02-01T10:31:53.661" v="64" actId="20577"/>
        <pc:sldMkLst>
          <pc:docMk/>
          <pc:sldMk cId="1165925197" sldId="274"/>
        </pc:sldMkLst>
        <pc:spChg chg="mod">
          <ac:chgData name="Nick Howdle" userId="2e19ba3d-c907-4ad3-b235-2732226df5ae" providerId="ADAL" clId="{99ACE072-06A6-4888-B585-87A6DE5BC3D2}" dt="2024-02-01T10:31:53.661" v="64" actId="20577"/>
          <ac:spMkLst>
            <pc:docMk/>
            <pc:sldMk cId="1165925197" sldId="274"/>
            <ac:spMk id="6" creationId="{B2164D74-5577-4EBC-8AB2-B2D687C762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CD14EF-8E00-4EFC-A83E-85A9C074C6A2}" type="datetimeFigureOut">
              <a:rPr lang="en-US" smtClean="0"/>
              <a:t>2/1/2024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774F58-8ECC-4232-A352-6B4F2F44A992}" type="slidenum">
              <a:rPr lang="en-US" smtClean="0"/>
              <a:t>‹#›</a:t>
            </a:fld>
            <a:endParaRPr lang="en-US"/>
          </a:p>
        </p:txBody>
      </p:sp>
    </p:spTree>
    <p:extLst>
      <p:ext uri="{BB962C8B-B14F-4D97-AF65-F5344CB8AC3E}">
        <p14:creationId xmlns:p14="http://schemas.microsoft.com/office/powerpoint/2010/main" val="28005865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D774F58-8ECC-4232-A352-6B4F2F44A992}" type="slidenum">
              <a:rPr lang="en-US" smtClean="0"/>
              <a:t>1</a:t>
            </a:fld>
            <a:endParaRPr lang="en-US"/>
          </a:p>
        </p:txBody>
      </p:sp>
    </p:spTree>
    <p:extLst>
      <p:ext uri="{BB962C8B-B14F-4D97-AF65-F5344CB8AC3E}">
        <p14:creationId xmlns:p14="http://schemas.microsoft.com/office/powerpoint/2010/main" val="22463847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AD774F58-8ECC-4232-A352-6B4F2F44A992}" type="slidenum">
              <a:rPr lang="en-US" smtClean="0"/>
              <a:t>7</a:t>
            </a:fld>
            <a:endParaRPr lang="en-US"/>
          </a:p>
        </p:txBody>
      </p:sp>
    </p:spTree>
    <p:extLst>
      <p:ext uri="{BB962C8B-B14F-4D97-AF65-F5344CB8AC3E}">
        <p14:creationId xmlns:p14="http://schemas.microsoft.com/office/powerpoint/2010/main" val="11743742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AD774F58-8ECC-4232-A352-6B4F2F44A992}" type="slidenum">
              <a:rPr lang="en-US" smtClean="0"/>
              <a:t>8</a:t>
            </a:fld>
            <a:endParaRPr lang="en-US"/>
          </a:p>
        </p:txBody>
      </p:sp>
    </p:spTree>
    <p:extLst>
      <p:ext uri="{BB962C8B-B14F-4D97-AF65-F5344CB8AC3E}">
        <p14:creationId xmlns:p14="http://schemas.microsoft.com/office/powerpoint/2010/main" val="1452793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AD774F58-8ECC-4232-A352-6B4F2F44A992}" type="slidenum">
              <a:rPr lang="en-US" smtClean="0"/>
              <a:t>9</a:t>
            </a:fld>
            <a:endParaRPr lang="en-US"/>
          </a:p>
        </p:txBody>
      </p:sp>
    </p:spTree>
    <p:extLst>
      <p:ext uri="{BB962C8B-B14F-4D97-AF65-F5344CB8AC3E}">
        <p14:creationId xmlns:p14="http://schemas.microsoft.com/office/powerpoint/2010/main" val="31979076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Links on Careers leaflet</a:t>
            </a:r>
            <a:endParaRPr lang="en-US" dirty="0"/>
          </a:p>
        </p:txBody>
      </p:sp>
      <p:sp>
        <p:nvSpPr>
          <p:cNvPr id="4" name="Slide Number Placeholder 3"/>
          <p:cNvSpPr>
            <a:spLocks noGrp="1"/>
          </p:cNvSpPr>
          <p:nvPr>
            <p:ph type="sldNum" sz="quarter" idx="5"/>
          </p:nvPr>
        </p:nvSpPr>
        <p:spPr/>
        <p:txBody>
          <a:bodyPr/>
          <a:lstStyle/>
          <a:p>
            <a:fld id="{AD774F58-8ECC-4232-A352-6B4F2F44A992}" type="slidenum">
              <a:rPr lang="en-US" smtClean="0"/>
              <a:t>10</a:t>
            </a:fld>
            <a:endParaRPr lang="en-US"/>
          </a:p>
        </p:txBody>
      </p:sp>
    </p:spTree>
    <p:extLst>
      <p:ext uri="{BB962C8B-B14F-4D97-AF65-F5344CB8AC3E}">
        <p14:creationId xmlns:p14="http://schemas.microsoft.com/office/powerpoint/2010/main" val="2345697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75D1E-48C7-4C86-8EF3-407C25B104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A70219F-2F3F-48AC-B5E2-33FBB189D9E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C0FC1AA-C0ED-4CB6-9626-A02F4EC62938}"/>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D78CA004-E878-40A4-A58B-2E5F914759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80B5DC-6147-4DB4-AB9C-1E7C3D182593}"/>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172742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6163A-40F6-4A1B-9E73-2B8CD6F8AF8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6B8124F-8A50-4CCB-A25F-CC9907595048}"/>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3B2B7F-BDFF-4DDF-AEC0-AE09FD892D7D}"/>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C8EB9457-F92A-43A2-879A-8B51E1B14FF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A5ADF9-CCC2-458D-913E-D1F9AACF1593}"/>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4207910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31264D8-2C8B-48A7-A76E-4CFAB5CD4E7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89D544-68E6-4DEC-8630-D78EB8604CC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73C2166-1247-4D62-AE34-F3FA894EB94D}"/>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62E8EA7F-ED13-4661-B8BB-91A00C4C95F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0B3A6BC-8509-4656-B1D8-6569DC1321F5}"/>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4133190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D0560-7D89-4887-AFCD-ABE923B5DBE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442AE2-16E8-4C36-973D-D16D198129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36B9CA-4075-4C7E-A095-412D609B47D7}"/>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55A72351-D94A-44C7-B57C-8C5E6C3EE7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D9A63F5-E49F-45F9-B962-A40937C4543C}"/>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301637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53B15-AF73-4250-A0F3-E6749853F8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B41884C-04AB-4052-A725-D79F05DADE4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A5B53FC-9124-4AEA-B0D6-3DAAEE1EBB99}"/>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813E4B88-836F-411C-834E-66088C5654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916A70-30C2-42AF-819B-F070F204191C}"/>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3048077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C99D43-DEBC-4B99-9923-4AE3D2B56BF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648FD2B-7D27-41EE-8D90-843F1B439B4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6ED3AEF-A595-432B-9378-A0DBB340AB6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F3790D1-37C8-4F7B-B212-1D31A7264D54}"/>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6" name="Footer Placeholder 5">
            <a:extLst>
              <a:ext uri="{FF2B5EF4-FFF2-40B4-BE49-F238E27FC236}">
                <a16:creationId xmlns:a16="http://schemas.microsoft.com/office/drawing/2014/main" id="{96593D98-E936-4098-A32E-05C0C891188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8A0890-686A-4062-8EE8-812EE1BD5788}"/>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220016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8CF8E-AF95-43B0-A253-7E690F8CC63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CF46E45-3B27-4A52-BF33-4324E972CC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9D047AA-B5A4-4F7B-A988-CFB6CEFF5F2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F64FC0A-9032-474F-932B-477843B49E4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B45C7FA-2684-4E09-9D35-E34B150E7CF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078CC09-8C50-433B-966B-C77082FB061E}"/>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8" name="Footer Placeholder 7">
            <a:extLst>
              <a:ext uri="{FF2B5EF4-FFF2-40B4-BE49-F238E27FC236}">
                <a16:creationId xmlns:a16="http://schemas.microsoft.com/office/drawing/2014/main" id="{B5516456-D881-475D-86F8-80A53F96CE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147C394-BC4A-4F24-AC59-7D377C141FB9}"/>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340277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8A150C-FED2-4AB6-AA16-FF518D50B81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61FF196-E9BF-4B89-8079-EE7063F83F40}"/>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4" name="Footer Placeholder 3">
            <a:extLst>
              <a:ext uri="{FF2B5EF4-FFF2-40B4-BE49-F238E27FC236}">
                <a16:creationId xmlns:a16="http://schemas.microsoft.com/office/drawing/2014/main" id="{17350852-AC04-4F78-B07E-FC4FB5AA894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7CDE3F7-0E1A-4472-A941-85C505AC0CA5}"/>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277145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1D483FB-B95A-4DED-BD83-07ADEA07D061}"/>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3" name="Footer Placeholder 2">
            <a:extLst>
              <a:ext uri="{FF2B5EF4-FFF2-40B4-BE49-F238E27FC236}">
                <a16:creationId xmlns:a16="http://schemas.microsoft.com/office/drawing/2014/main" id="{01350F5D-E6F7-4169-AAAE-312C1781B9B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EB70B27A-0B65-45B4-AD0C-276C21E94171}"/>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3343582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87D00-81C9-4E98-9362-B113E33C10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A15A5141-410C-4C5C-8A3E-5748BA6BCE2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36C1FB9-B7F3-4D5A-BF55-36454F1B89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5C1DB11-817B-4789-AD84-83C11B84AFF2}"/>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6" name="Footer Placeholder 5">
            <a:extLst>
              <a:ext uri="{FF2B5EF4-FFF2-40B4-BE49-F238E27FC236}">
                <a16:creationId xmlns:a16="http://schemas.microsoft.com/office/drawing/2014/main" id="{E0D73C50-DF83-429C-A990-C0FAB0D454F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96D6A68-A270-4BF7-9561-7ABBCAC166F7}"/>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120990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7967-C650-4464-8A63-775AA39D27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CA52CBB-D07A-45BD-BA9E-83DC005C5FE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B3C6358-364E-46E2-9695-0E22A53F6F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0D513F-8078-4A04-9443-9409C50C5A82}"/>
              </a:ext>
            </a:extLst>
          </p:cNvPr>
          <p:cNvSpPr>
            <a:spLocks noGrp="1"/>
          </p:cNvSpPr>
          <p:nvPr>
            <p:ph type="dt" sz="half" idx="10"/>
          </p:nvPr>
        </p:nvSpPr>
        <p:spPr/>
        <p:txBody>
          <a:bodyPr/>
          <a:lstStyle/>
          <a:p>
            <a:fld id="{C4450261-5D32-45F4-B438-45E93524E3C9}" type="datetimeFigureOut">
              <a:rPr lang="en-GB" smtClean="0"/>
              <a:t>01/02/2024</a:t>
            </a:fld>
            <a:endParaRPr lang="en-GB"/>
          </a:p>
        </p:txBody>
      </p:sp>
      <p:sp>
        <p:nvSpPr>
          <p:cNvPr id="6" name="Footer Placeholder 5">
            <a:extLst>
              <a:ext uri="{FF2B5EF4-FFF2-40B4-BE49-F238E27FC236}">
                <a16:creationId xmlns:a16="http://schemas.microsoft.com/office/drawing/2014/main" id="{4745455E-3E9C-4B4B-8A2C-DBCFDF1C2FA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4C244EA-E8F3-4E43-B65B-F670B2539FFA}"/>
              </a:ext>
            </a:extLst>
          </p:cNvPr>
          <p:cNvSpPr>
            <a:spLocks noGrp="1"/>
          </p:cNvSpPr>
          <p:nvPr>
            <p:ph type="sldNum" sz="quarter" idx="12"/>
          </p:nvPr>
        </p:nvSpPr>
        <p:spPr/>
        <p:txBody>
          <a:bodyPr/>
          <a:lstStyle/>
          <a:p>
            <a:fld id="{C5A6299D-CC83-4430-B3DA-9E4D9E9CFFA2}" type="slidenum">
              <a:rPr lang="en-GB" smtClean="0"/>
              <a:t>‹#›</a:t>
            </a:fld>
            <a:endParaRPr lang="en-GB"/>
          </a:p>
        </p:txBody>
      </p:sp>
    </p:spTree>
    <p:extLst>
      <p:ext uri="{BB962C8B-B14F-4D97-AF65-F5344CB8AC3E}">
        <p14:creationId xmlns:p14="http://schemas.microsoft.com/office/powerpoint/2010/main" val="2260761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0E43780-A9F9-4AC9-B34A-4DFBEBB0D4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6AC8E20-5E00-40AE-9B16-ACBA4C101CE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056A5CF-F564-4501-A64F-95EACD210FF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50261-5D32-45F4-B438-45E93524E3C9}" type="datetimeFigureOut">
              <a:rPr lang="en-GB" smtClean="0"/>
              <a:t>01/02/2024</a:t>
            </a:fld>
            <a:endParaRPr lang="en-GB"/>
          </a:p>
        </p:txBody>
      </p:sp>
      <p:sp>
        <p:nvSpPr>
          <p:cNvPr id="5" name="Footer Placeholder 4">
            <a:extLst>
              <a:ext uri="{FF2B5EF4-FFF2-40B4-BE49-F238E27FC236}">
                <a16:creationId xmlns:a16="http://schemas.microsoft.com/office/drawing/2014/main" id="{90259711-C510-499D-85B7-C854C58672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D426992-1FC3-4830-A031-573F6F09242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A6299D-CC83-4430-B3DA-9E4D9E9CFFA2}" type="slidenum">
              <a:rPr lang="en-GB" smtClean="0"/>
              <a:t>‹#›</a:t>
            </a:fld>
            <a:endParaRPr lang="en-GB"/>
          </a:p>
        </p:txBody>
      </p:sp>
    </p:spTree>
    <p:extLst>
      <p:ext uri="{BB962C8B-B14F-4D97-AF65-F5344CB8AC3E}">
        <p14:creationId xmlns:p14="http://schemas.microsoft.com/office/powerpoint/2010/main" val="24233801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hyperlink" Target="https://wiltshiremusicconnect.org.uk/careers/" TargetMode="External"/><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s://www.ukmusic.org/news/new-report-reveals-music-industry-delivers-4bn-exports-boost-to-uk-economy/#:~:text=The%20UK%20music%20industry%20also,direct%20comparisons%20with%20previous%20year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C40CE705-AEF2-4553-A4BD-961E3B9139D7}"/>
              </a:ext>
            </a:extLst>
          </p:cNvPr>
          <p:cNvSpPr>
            <a:spLocks noGrp="1"/>
          </p:cNvSpPr>
          <p:nvPr>
            <p:ph type="subTitle" idx="1"/>
          </p:nvPr>
        </p:nvSpPr>
        <p:spPr>
          <a:xfrm>
            <a:off x="3481138" y="2704321"/>
            <a:ext cx="8141120" cy="1449358"/>
          </a:xfrm>
          <a:noFill/>
        </p:spPr>
        <p:txBody>
          <a:bodyPr>
            <a:noAutofit/>
          </a:bodyPr>
          <a:lstStyle/>
          <a:p>
            <a:pPr algn="l"/>
            <a:r>
              <a:rPr lang="en-US" sz="4800" b="1" dirty="0"/>
              <a:t>Careers in the music industry </a:t>
            </a:r>
          </a:p>
          <a:p>
            <a:pPr algn="l"/>
            <a:r>
              <a:rPr lang="en-US" sz="3200" dirty="0"/>
              <a:t>some facts, figures and where to find out more</a:t>
            </a:r>
          </a:p>
          <a:p>
            <a:pPr algn="l"/>
            <a:endParaRPr lang="en-GB" sz="6600" b="1" dirty="0"/>
          </a:p>
        </p:txBody>
      </p:sp>
      <p:pic>
        <p:nvPicPr>
          <p:cNvPr id="5" name="Picture 4">
            <a:extLst>
              <a:ext uri="{FF2B5EF4-FFF2-40B4-BE49-F238E27FC236}">
                <a16:creationId xmlns:a16="http://schemas.microsoft.com/office/drawing/2014/main" id="{DAC4A481-59C8-4A1A-89EA-C1F011017D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6904" y="2353558"/>
            <a:ext cx="2150885" cy="2150885"/>
          </a:xfrm>
          <a:prstGeom prst="rect">
            <a:avLst/>
          </a:prstGeom>
        </p:spPr>
      </p:pic>
      <p:sp>
        <p:nvSpPr>
          <p:cNvPr id="2" name="TextBox 1">
            <a:extLst>
              <a:ext uri="{FF2B5EF4-FFF2-40B4-BE49-F238E27FC236}">
                <a16:creationId xmlns:a16="http://schemas.microsoft.com/office/drawing/2014/main" id="{562637B5-A951-674A-AC90-229200C289DB}"/>
              </a:ext>
            </a:extLst>
          </p:cNvPr>
          <p:cNvSpPr txBox="1"/>
          <p:nvPr/>
        </p:nvSpPr>
        <p:spPr>
          <a:xfrm>
            <a:off x="9471373" y="472440"/>
            <a:ext cx="2150885" cy="369332"/>
          </a:xfrm>
          <a:prstGeom prst="rect">
            <a:avLst/>
          </a:prstGeom>
          <a:noFill/>
        </p:spPr>
        <p:txBody>
          <a:bodyPr wrap="square" rtlCol="0">
            <a:spAutoFit/>
          </a:bodyPr>
          <a:lstStyle/>
          <a:p>
            <a:pPr algn="r"/>
            <a:r>
              <a:rPr lang="en-GB" dirty="0">
                <a:solidFill>
                  <a:srgbClr val="FF0000"/>
                </a:solidFill>
              </a:rPr>
              <a:t>February 2024</a:t>
            </a:r>
          </a:p>
        </p:txBody>
      </p:sp>
    </p:spTree>
    <p:extLst>
      <p:ext uri="{BB962C8B-B14F-4D97-AF65-F5344CB8AC3E}">
        <p14:creationId xmlns:p14="http://schemas.microsoft.com/office/powerpoint/2010/main" val="10596215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close up of a logo&#10;&#10;Description automatically generated">
            <a:extLst>
              <a:ext uri="{FF2B5EF4-FFF2-40B4-BE49-F238E27FC236}">
                <a16:creationId xmlns:a16="http://schemas.microsoft.com/office/drawing/2014/main" id="{F92F2C6D-B290-4CB3-AE54-57C45CC00CC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4137" y="1589305"/>
            <a:ext cx="5436000" cy="5436000"/>
          </a:xfrm>
          <a:prstGeom prst="rect">
            <a:avLst/>
          </a:prstGeom>
        </p:spPr>
      </p:pic>
      <p:pic>
        <p:nvPicPr>
          <p:cNvPr id="2" name="Picture 1">
            <a:extLst>
              <a:ext uri="{FF2B5EF4-FFF2-40B4-BE49-F238E27FC236}">
                <a16:creationId xmlns:a16="http://schemas.microsoft.com/office/drawing/2014/main" id="{96E46232-6775-487C-B492-AA1225104354}"/>
              </a:ext>
            </a:extLst>
          </p:cNvPr>
          <p:cNvPicPr>
            <a:picLocks noChangeAspect="1"/>
          </p:cNvPicPr>
          <p:nvPr/>
        </p:nvPicPr>
        <p:blipFill>
          <a:blip r:embed="rId4"/>
          <a:stretch>
            <a:fillRect/>
          </a:stretch>
        </p:blipFill>
        <p:spPr>
          <a:xfrm>
            <a:off x="9913903" y="122904"/>
            <a:ext cx="1846959" cy="1846959"/>
          </a:xfrm>
          <a:prstGeom prst="rect">
            <a:avLst/>
          </a:prstGeom>
        </p:spPr>
      </p:pic>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Rectangle 2">
            <a:extLst>
              <a:ext uri="{FF2B5EF4-FFF2-40B4-BE49-F238E27FC236}">
                <a16:creationId xmlns:a16="http://schemas.microsoft.com/office/drawing/2014/main" id="{54D671C0-6133-45D7-8A85-56D2E00321BD}"/>
              </a:ext>
            </a:extLst>
          </p:cNvPr>
          <p:cNvSpPr/>
          <p:nvPr/>
        </p:nvSpPr>
        <p:spPr>
          <a:xfrm>
            <a:off x="501156" y="616227"/>
            <a:ext cx="6096000" cy="1569660"/>
          </a:xfrm>
          <a:prstGeom prst="rect">
            <a:avLst/>
          </a:prstGeom>
        </p:spPr>
        <p:txBody>
          <a:bodyPr>
            <a:spAutoFit/>
          </a:bodyPr>
          <a:lstStyle/>
          <a:p>
            <a:pPr>
              <a:spcAft>
                <a:spcPts val="0"/>
              </a:spcAft>
            </a:pPr>
            <a:r>
              <a:rPr lang="en-US" sz="3200" b="1" dirty="0">
                <a:latin typeface="Calibri" panose="020F0502020204030204" pitchFamily="34" charset="0"/>
                <a:ea typeface="Calibri" panose="020F0502020204030204" pitchFamily="34" charset="0"/>
                <a:cs typeface="Times New Roman" panose="02020603050405020304" pitchFamily="18" charset="0"/>
              </a:rPr>
              <a:t>Where can I find out more?</a:t>
            </a:r>
            <a:endParaRPr lang="en-US"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7" name="TextBox 6">
            <a:extLst>
              <a:ext uri="{FF2B5EF4-FFF2-40B4-BE49-F238E27FC236}">
                <a16:creationId xmlns:a16="http://schemas.microsoft.com/office/drawing/2014/main" id="{D1E9D425-085E-AD64-8D75-8A1E085F67E9}"/>
              </a:ext>
            </a:extLst>
          </p:cNvPr>
          <p:cNvSpPr txBox="1"/>
          <p:nvPr/>
        </p:nvSpPr>
        <p:spPr>
          <a:xfrm>
            <a:off x="501156" y="5438894"/>
            <a:ext cx="7118844" cy="523220"/>
          </a:xfrm>
          <a:prstGeom prst="rect">
            <a:avLst/>
          </a:prstGeom>
          <a:noFill/>
        </p:spPr>
        <p:txBody>
          <a:bodyPr wrap="square">
            <a:spAutoFit/>
          </a:bodyPr>
          <a:lstStyle/>
          <a:p>
            <a:r>
              <a:rPr lang="en-GB" sz="2800" dirty="0">
                <a:hlinkClick r:id="rId5" tooltip="https://wiltshiremusicconnect.org.uk/careers/"/>
              </a:rPr>
              <a:t>https://wiltshiremusicconnect.org.uk/careers/</a:t>
            </a:r>
            <a:endParaRPr lang="en-GB" sz="2800" dirty="0"/>
          </a:p>
        </p:txBody>
      </p:sp>
      <p:pic>
        <p:nvPicPr>
          <p:cNvPr id="1026" name="Picture 2">
            <a:extLst>
              <a:ext uri="{FF2B5EF4-FFF2-40B4-BE49-F238E27FC236}">
                <a16:creationId xmlns:a16="http://schemas.microsoft.com/office/drawing/2014/main" id="{2145839F-4DC1-C00E-F6F5-C18E99D0FF9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97156" y="1895253"/>
            <a:ext cx="2412052" cy="24120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009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descr="A close up of a sign&#10;&#10;Description automatically generated">
            <a:extLst>
              <a:ext uri="{FF2B5EF4-FFF2-40B4-BE49-F238E27FC236}">
                <a16:creationId xmlns:a16="http://schemas.microsoft.com/office/drawing/2014/main" id="{93150022-D70A-4997-AAE9-7D1AD26805A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4019" y="418687"/>
            <a:ext cx="2487549" cy="1703239"/>
          </a:xfrm>
          <a:prstGeom prst="rect">
            <a:avLst/>
          </a:prstGeom>
        </p:spPr>
      </p:pic>
    </p:spTree>
    <p:extLst>
      <p:ext uri="{BB962C8B-B14F-4D97-AF65-F5344CB8AC3E}">
        <p14:creationId xmlns:p14="http://schemas.microsoft.com/office/powerpoint/2010/main" val="225528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A close up of a logo&#10;&#10;Description automatically generated">
            <a:extLst>
              <a:ext uri="{FF2B5EF4-FFF2-40B4-BE49-F238E27FC236}">
                <a16:creationId xmlns:a16="http://schemas.microsoft.com/office/drawing/2014/main" id="{958534CB-1930-429F-AF54-8B56F53DE1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820000">
            <a:off x="4628427" y="-1545217"/>
            <a:ext cx="5133047" cy="8460000"/>
          </a:xfrm>
          <a:prstGeom prst="rect">
            <a:avLst/>
          </a:prstGeom>
        </p:spPr>
      </p:pic>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descr="A close up of a sign&#10;&#10;Description automatically generated">
            <a:extLst>
              <a:ext uri="{FF2B5EF4-FFF2-40B4-BE49-F238E27FC236}">
                <a16:creationId xmlns:a16="http://schemas.microsoft.com/office/drawing/2014/main" id="{93150022-D70A-4997-AAE9-7D1AD26805A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019" y="418687"/>
            <a:ext cx="2487549" cy="1703239"/>
          </a:xfrm>
          <a:prstGeom prst="rect">
            <a:avLst/>
          </a:prstGeom>
        </p:spPr>
      </p:pic>
    </p:spTree>
    <p:extLst>
      <p:ext uri="{BB962C8B-B14F-4D97-AF65-F5344CB8AC3E}">
        <p14:creationId xmlns:p14="http://schemas.microsoft.com/office/powerpoint/2010/main" val="194893889"/>
      </p:ext>
    </p:extLst>
  </p:cSld>
  <p:clrMapOvr>
    <a:masterClrMapping/>
  </p:clrMapOvr>
  <mc:AlternateContent xmlns:mc="http://schemas.openxmlformats.org/markup-compatibility/2006" xmlns:p14="http://schemas.microsoft.com/office/powerpoint/2010/main">
    <mc:Choice Requires="p14">
      <p:transition spd="slow" p14:dur="6000">
        <p:fad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AAEB670F-D263-46A0-BD69-F14F4851A1A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07324" y="2505520"/>
            <a:ext cx="5787854" cy="1846959"/>
          </a:xfrm>
          <a:prstGeom prst="rect">
            <a:avLst/>
          </a:prstGeom>
        </p:spPr>
      </p:pic>
    </p:spTree>
    <p:extLst>
      <p:ext uri="{BB962C8B-B14F-4D97-AF65-F5344CB8AC3E}">
        <p14:creationId xmlns:p14="http://schemas.microsoft.com/office/powerpoint/2010/main" val="3549996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2C9B2233-F5B2-4764-A7C2-49A7A5C82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4692" y="293564"/>
            <a:ext cx="3924000" cy="5565512"/>
          </a:xfrm>
          <a:prstGeom prst="rect">
            <a:avLst/>
          </a:prstGeom>
        </p:spPr>
      </p:pic>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AAEB670F-D263-46A0-BD69-F14F4851A1A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07324" y="2505520"/>
            <a:ext cx="5787854" cy="1846959"/>
          </a:xfrm>
          <a:prstGeom prst="rect">
            <a:avLst/>
          </a:prstGeom>
        </p:spPr>
      </p:pic>
    </p:spTree>
    <p:extLst>
      <p:ext uri="{BB962C8B-B14F-4D97-AF65-F5344CB8AC3E}">
        <p14:creationId xmlns:p14="http://schemas.microsoft.com/office/powerpoint/2010/main" val="2623071610"/>
      </p:ext>
    </p:extLst>
  </p:cSld>
  <p:clrMapOvr>
    <a:masterClrMapping/>
  </p:clrMapOvr>
  <mc:AlternateContent xmlns:mc="http://schemas.openxmlformats.org/markup-compatibility/2006" xmlns:p14="http://schemas.microsoft.com/office/powerpoint/2010/main">
    <mc:Choice Requires="p14">
      <p:transition spd="slow" p14:dur="6000">
        <p:fad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0;&#10;Description automatically generated">
            <a:extLst>
              <a:ext uri="{FF2B5EF4-FFF2-40B4-BE49-F238E27FC236}">
                <a16:creationId xmlns:a16="http://schemas.microsoft.com/office/drawing/2014/main" id="{2C9B2233-F5B2-4764-A7C2-49A7A5C825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9551610">
            <a:off x="4470841" y="479876"/>
            <a:ext cx="3446340" cy="4888035"/>
          </a:xfrm>
          <a:prstGeom prst="rect">
            <a:avLst/>
          </a:prstGeom>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pic>
      <p:pic>
        <p:nvPicPr>
          <p:cNvPr id="6" name="Picture 5" descr="A close up of a logo&#10;&#10;Description automatically generated">
            <a:extLst>
              <a:ext uri="{FF2B5EF4-FFF2-40B4-BE49-F238E27FC236}">
                <a16:creationId xmlns:a16="http://schemas.microsoft.com/office/drawing/2014/main" id="{6F5634E3-4E91-48F0-91B5-6D989B32137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86915">
            <a:off x="6253937" y="-782669"/>
            <a:ext cx="3798375" cy="6260269"/>
          </a:xfrm>
          <a:prstGeom prst="rect">
            <a:avLst/>
          </a:prstGeom>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pic>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240B32CB-40DC-46D4-80B7-8ED9AB003EF4}"/>
              </a:ext>
            </a:extLst>
          </p:cNvPr>
          <p:cNvSpPr txBox="1"/>
          <p:nvPr/>
        </p:nvSpPr>
        <p:spPr>
          <a:xfrm>
            <a:off x="888642" y="616227"/>
            <a:ext cx="2335821" cy="1200329"/>
          </a:xfrm>
          <a:prstGeom prst="rect">
            <a:avLst/>
          </a:prstGeom>
          <a:noFill/>
        </p:spPr>
        <p:txBody>
          <a:bodyPr wrap="square" rtlCol="0">
            <a:spAutoFit/>
          </a:bodyPr>
          <a:lstStyle/>
          <a:p>
            <a:r>
              <a:rPr lang="en-US" sz="3600" b="1" dirty="0"/>
              <a:t>Portfolio Career</a:t>
            </a:r>
            <a:endParaRPr lang="en-US" sz="3600" dirty="0"/>
          </a:p>
        </p:txBody>
      </p:sp>
    </p:spTree>
    <p:extLst>
      <p:ext uri="{BB962C8B-B14F-4D97-AF65-F5344CB8AC3E}">
        <p14:creationId xmlns:p14="http://schemas.microsoft.com/office/powerpoint/2010/main" val="270446882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0D71F42-DB1F-4379-B077-9CA574FAA63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1687" y="385011"/>
            <a:ext cx="2656833" cy="5406190"/>
          </a:xfrm>
          <a:prstGeom prst="rect">
            <a:avLst/>
          </a:prstGeom>
        </p:spPr>
      </p:pic>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12CEB73-68BE-4051-80EA-137F1C0A335A}"/>
              </a:ext>
            </a:extLst>
          </p:cNvPr>
          <p:cNvSpPr txBox="1"/>
          <p:nvPr/>
        </p:nvSpPr>
        <p:spPr>
          <a:xfrm>
            <a:off x="888642" y="616227"/>
            <a:ext cx="7392905" cy="646331"/>
          </a:xfrm>
          <a:prstGeom prst="rect">
            <a:avLst/>
          </a:prstGeom>
          <a:noFill/>
        </p:spPr>
        <p:txBody>
          <a:bodyPr wrap="square" rtlCol="0">
            <a:spAutoFit/>
          </a:bodyPr>
          <a:lstStyle/>
          <a:p>
            <a:r>
              <a:rPr lang="en-US" sz="3600" b="1" dirty="0"/>
              <a:t>Where could I work?</a:t>
            </a:r>
            <a:endParaRPr lang="en-US" sz="3600" dirty="0"/>
          </a:p>
        </p:txBody>
      </p:sp>
      <p:sp>
        <p:nvSpPr>
          <p:cNvPr id="3" name="TextBox 2">
            <a:extLst>
              <a:ext uri="{FF2B5EF4-FFF2-40B4-BE49-F238E27FC236}">
                <a16:creationId xmlns:a16="http://schemas.microsoft.com/office/drawing/2014/main" id="{A0FE8B12-44AA-D3B4-FACB-DF5163356385}"/>
              </a:ext>
            </a:extLst>
          </p:cNvPr>
          <p:cNvSpPr txBox="1"/>
          <p:nvPr/>
        </p:nvSpPr>
        <p:spPr>
          <a:xfrm>
            <a:off x="888642" y="2341156"/>
            <a:ext cx="6096000" cy="1631216"/>
          </a:xfrm>
          <a:prstGeom prst="rect">
            <a:avLst/>
          </a:prstGeom>
          <a:noFill/>
        </p:spPr>
        <p:txBody>
          <a:bodyPr wrap="square">
            <a:spAutoFit/>
          </a:bodyPr>
          <a:lstStyle/>
          <a:p>
            <a:r>
              <a:rPr lang="en-US" sz="2000" dirty="0"/>
              <a:t>Anywhere! Nowadays, you don’t have to head to London. In fact, many people are creating and growing their own regional music businesses and communities. And high-speed broadband makes it even easier to work from any location.</a:t>
            </a:r>
            <a:endParaRPr lang="en-GB" sz="2000" dirty="0"/>
          </a:p>
        </p:txBody>
      </p:sp>
    </p:spTree>
    <p:extLst>
      <p:ext uri="{BB962C8B-B14F-4D97-AF65-F5344CB8AC3E}">
        <p14:creationId xmlns:p14="http://schemas.microsoft.com/office/powerpoint/2010/main" val="172505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12CEB73-68BE-4051-80EA-137F1C0A335A}"/>
              </a:ext>
            </a:extLst>
          </p:cNvPr>
          <p:cNvSpPr txBox="1"/>
          <p:nvPr/>
        </p:nvSpPr>
        <p:spPr>
          <a:xfrm>
            <a:off x="730264" y="616227"/>
            <a:ext cx="10442713" cy="646331"/>
          </a:xfrm>
          <a:prstGeom prst="rect">
            <a:avLst/>
          </a:prstGeom>
          <a:noFill/>
        </p:spPr>
        <p:txBody>
          <a:bodyPr wrap="square" rtlCol="0">
            <a:spAutoFit/>
          </a:bodyPr>
          <a:lstStyle/>
          <a:p>
            <a:r>
              <a:rPr lang="en-US" sz="3600" b="1" dirty="0"/>
              <a:t>Myths busted!</a:t>
            </a:r>
            <a:endParaRPr lang="en-US" sz="3600" dirty="0"/>
          </a:p>
        </p:txBody>
      </p:sp>
      <p:pic>
        <p:nvPicPr>
          <p:cNvPr id="3" name="Picture 2">
            <a:extLst>
              <a:ext uri="{FF2B5EF4-FFF2-40B4-BE49-F238E27FC236}">
                <a16:creationId xmlns:a16="http://schemas.microsoft.com/office/drawing/2014/main" id="{653ECAE0-AAE4-4DC4-90B2-16E7409652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3894" y="2689519"/>
            <a:ext cx="6660000" cy="3313716"/>
          </a:xfrm>
          <a:prstGeom prst="rect">
            <a:avLst/>
          </a:prstGeom>
        </p:spPr>
      </p:pic>
      <p:sp>
        <p:nvSpPr>
          <p:cNvPr id="6" name="TextBox 5">
            <a:extLst>
              <a:ext uri="{FF2B5EF4-FFF2-40B4-BE49-F238E27FC236}">
                <a16:creationId xmlns:a16="http://schemas.microsoft.com/office/drawing/2014/main" id="{B2164D74-5577-4EBC-8AB2-B2D687C76283}"/>
              </a:ext>
            </a:extLst>
          </p:cNvPr>
          <p:cNvSpPr txBox="1"/>
          <p:nvPr/>
        </p:nvSpPr>
        <p:spPr>
          <a:xfrm>
            <a:off x="730264" y="1706568"/>
            <a:ext cx="8718535" cy="2862322"/>
          </a:xfrm>
          <a:prstGeom prst="rect">
            <a:avLst/>
          </a:prstGeom>
          <a:noFill/>
        </p:spPr>
        <p:txBody>
          <a:bodyPr wrap="square" rtlCol="0">
            <a:spAutoFit/>
          </a:bodyPr>
          <a:lstStyle/>
          <a:p>
            <a:r>
              <a:rPr lang="en-US" sz="2000" b="1" i="1" dirty="0"/>
              <a:t>It’s a risky business and there’s no future in it</a:t>
            </a:r>
          </a:p>
          <a:p>
            <a:endParaRPr lang="en-US" sz="2000" b="1" i="1" dirty="0"/>
          </a:p>
          <a:p>
            <a:pPr marL="285750" indent="-285750">
              <a:buFont typeface="Arial" panose="020B0604020202020204" pitchFamily="34" charset="0"/>
              <a:buChar char="•"/>
            </a:pPr>
            <a:r>
              <a:rPr lang="en-US" sz="2000" dirty="0"/>
              <a:t>Actually, following a dip in the numbers caused by the pandemic, the music industry in the UK is now growing rapidly again. </a:t>
            </a:r>
          </a:p>
          <a:p>
            <a:pPr marL="285750" indent="-285750">
              <a:buFont typeface="Arial" panose="020B0604020202020204" pitchFamily="34" charset="0"/>
              <a:buChar char="•"/>
            </a:pPr>
            <a:r>
              <a:rPr lang="en-US" sz="2000" dirty="0"/>
              <a:t>UK music industry’s contribution to the UK economy in 2021 was £4 billion </a:t>
            </a:r>
          </a:p>
          <a:p>
            <a:pPr marL="285750" indent="-285750">
              <a:buFont typeface="Arial" panose="020B0604020202020204" pitchFamily="34" charset="0"/>
              <a:buChar char="•"/>
            </a:pPr>
            <a:r>
              <a:rPr lang="en-US" sz="2000" dirty="0"/>
              <a:t>Employment in the music industry rose to 145,000 jobs in 2021 </a:t>
            </a:r>
          </a:p>
          <a:p>
            <a:pPr marL="285750" indent="-285750">
              <a:buFont typeface="Arial" panose="020B0604020202020204" pitchFamily="34" charset="0"/>
              <a:buChar char="•"/>
            </a:pPr>
            <a:r>
              <a:rPr lang="en-US" sz="2000" dirty="0"/>
              <a:t>Exports in the sector rose in 2021 to £2.5 billion </a:t>
            </a:r>
          </a:p>
          <a:p>
            <a:endParaRPr lang="en-US" sz="2000" dirty="0"/>
          </a:p>
          <a:p>
            <a:r>
              <a:rPr lang="en-US" sz="2000" dirty="0"/>
              <a:t>You can check for updated stats </a:t>
            </a:r>
            <a:r>
              <a:rPr lang="en-US" sz="2000" dirty="0">
                <a:hlinkClick r:id="rId4"/>
              </a:rPr>
              <a:t>here</a:t>
            </a:r>
            <a:endParaRPr lang="en-US" sz="2000" dirty="0"/>
          </a:p>
        </p:txBody>
      </p:sp>
    </p:spTree>
    <p:extLst>
      <p:ext uri="{BB962C8B-B14F-4D97-AF65-F5344CB8AC3E}">
        <p14:creationId xmlns:p14="http://schemas.microsoft.com/office/powerpoint/2010/main" val="11659251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36F6BBF6-53DB-4572-9C3B-7133876F777C}"/>
              </a:ext>
            </a:extLst>
          </p:cNvPr>
          <p:cNvSpPr/>
          <p:nvPr/>
        </p:nvSpPr>
        <p:spPr>
          <a:xfrm>
            <a:off x="554137" y="6003235"/>
            <a:ext cx="11083725" cy="23853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F12CEB73-68BE-4051-80EA-137F1C0A335A}"/>
              </a:ext>
            </a:extLst>
          </p:cNvPr>
          <p:cNvSpPr txBox="1"/>
          <p:nvPr/>
        </p:nvSpPr>
        <p:spPr>
          <a:xfrm>
            <a:off x="730264" y="616227"/>
            <a:ext cx="10442713" cy="646331"/>
          </a:xfrm>
          <a:prstGeom prst="rect">
            <a:avLst/>
          </a:prstGeom>
          <a:noFill/>
        </p:spPr>
        <p:txBody>
          <a:bodyPr wrap="square" rtlCol="0">
            <a:spAutoFit/>
          </a:bodyPr>
          <a:lstStyle/>
          <a:p>
            <a:r>
              <a:rPr lang="en-US" sz="3600" b="1" dirty="0"/>
              <a:t>Myths busted!</a:t>
            </a:r>
            <a:endParaRPr lang="en-US" sz="3600" dirty="0"/>
          </a:p>
        </p:txBody>
      </p:sp>
      <p:pic>
        <p:nvPicPr>
          <p:cNvPr id="3" name="Picture 2">
            <a:extLst>
              <a:ext uri="{FF2B5EF4-FFF2-40B4-BE49-F238E27FC236}">
                <a16:creationId xmlns:a16="http://schemas.microsoft.com/office/drawing/2014/main" id="{653ECAE0-AAE4-4DC4-90B2-16E74096524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98702" y="2687944"/>
            <a:ext cx="6660000" cy="3313716"/>
          </a:xfrm>
          <a:prstGeom prst="rect">
            <a:avLst/>
          </a:prstGeom>
        </p:spPr>
      </p:pic>
      <p:sp>
        <p:nvSpPr>
          <p:cNvPr id="6" name="TextBox 5">
            <a:extLst>
              <a:ext uri="{FF2B5EF4-FFF2-40B4-BE49-F238E27FC236}">
                <a16:creationId xmlns:a16="http://schemas.microsoft.com/office/drawing/2014/main" id="{B2164D74-5577-4EBC-8AB2-B2D687C76283}"/>
              </a:ext>
            </a:extLst>
          </p:cNvPr>
          <p:cNvSpPr txBox="1"/>
          <p:nvPr/>
        </p:nvSpPr>
        <p:spPr>
          <a:xfrm>
            <a:off x="730265" y="1401768"/>
            <a:ext cx="6623438" cy="1754326"/>
          </a:xfrm>
          <a:prstGeom prst="rect">
            <a:avLst/>
          </a:prstGeom>
          <a:noFill/>
        </p:spPr>
        <p:txBody>
          <a:bodyPr wrap="square" rtlCol="0">
            <a:spAutoFit/>
          </a:bodyPr>
          <a:lstStyle/>
          <a:p>
            <a:r>
              <a:rPr lang="en-US" b="1" i="1" dirty="0"/>
              <a:t>You need a record deal or you’ll never make any money </a:t>
            </a:r>
          </a:p>
          <a:p>
            <a:endParaRPr lang="en-US" dirty="0"/>
          </a:p>
          <a:p>
            <a:r>
              <a:rPr lang="en-US" dirty="0"/>
              <a:t>Not true! More and more musicians are taking their careers into their own hands, by recording and producing their own music, streaming and sharing their work and booking their own gigs. Many supplement this income with other jobs in the industry too.  </a:t>
            </a:r>
          </a:p>
        </p:txBody>
      </p:sp>
      <p:sp>
        <p:nvSpPr>
          <p:cNvPr id="4" name="TextBox 3">
            <a:extLst>
              <a:ext uri="{FF2B5EF4-FFF2-40B4-BE49-F238E27FC236}">
                <a16:creationId xmlns:a16="http://schemas.microsoft.com/office/drawing/2014/main" id="{005DDC65-12BC-4892-71EF-6077B5465417}"/>
              </a:ext>
            </a:extLst>
          </p:cNvPr>
          <p:cNvSpPr txBox="1"/>
          <p:nvPr/>
        </p:nvSpPr>
        <p:spPr>
          <a:xfrm>
            <a:off x="730264" y="3703606"/>
            <a:ext cx="4776456" cy="1754326"/>
          </a:xfrm>
          <a:prstGeom prst="rect">
            <a:avLst/>
          </a:prstGeom>
          <a:noFill/>
        </p:spPr>
        <p:txBody>
          <a:bodyPr wrap="square">
            <a:spAutoFit/>
          </a:bodyPr>
          <a:lstStyle/>
          <a:p>
            <a:r>
              <a:rPr lang="en-US" b="1" i="1" dirty="0"/>
              <a:t>There’s no solid training pathway </a:t>
            </a:r>
          </a:p>
          <a:p>
            <a:endParaRPr lang="en-US" dirty="0"/>
          </a:p>
          <a:p>
            <a:r>
              <a:rPr lang="en-US" dirty="0"/>
              <a:t>Nowadays, there are many pathways including apprenticeships, internships, qualifications, and training (including online) for a variety of careers in the industry</a:t>
            </a:r>
            <a:endParaRPr lang="en-GB" dirty="0"/>
          </a:p>
        </p:txBody>
      </p:sp>
    </p:spTree>
    <p:extLst>
      <p:ext uri="{BB962C8B-B14F-4D97-AF65-F5344CB8AC3E}">
        <p14:creationId xmlns:p14="http://schemas.microsoft.com/office/powerpoint/2010/main" val="3907210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8346c62-bc19-44d2-bc21-4efd53e55a85">
      <Terms xmlns="http://schemas.microsoft.com/office/infopath/2007/PartnerControls"/>
    </lcf76f155ced4ddcb4097134ff3c332f>
    <TaxCatchAll xmlns="b2acbbc5-930a-40df-a307-e9847d2493f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7062232867B084197B507DE8BB3D900" ma:contentTypeVersion="18" ma:contentTypeDescription="Create a new document." ma:contentTypeScope="" ma:versionID="7904a488b3e9f8e1075e551cc8bdf5bb">
  <xsd:schema xmlns:xsd="http://www.w3.org/2001/XMLSchema" xmlns:xs="http://www.w3.org/2001/XMLSchema" xmlns:p="http://schemas.microsoft.com/office/2006/metadata/properties" xmlns:ns2="78346c62-bc19-44d2-bc21-4efd53e55a85" xmlns:ns3="b2acbbc5-930a-40df-a307-e9847d2493f4" targetNamespace="http://schemas.microsoft.com/office/2006/metadata/properties" ma:root="true" ma:fieldsID="aa291014884f2cfe6076982ce3c13b8c" ns2:_="" ns3:_="">
    <xsd:import namespace="78346c62-bc19-44d2-bc21-4efd53e55a85"/>
    <xsd:import namespace="b2acbbc5-930a-40df-a307-e9847d2493f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OCR"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346c62-bc19-44d2-bc21-4efd53e55a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8d5799f-cc79-4936-9f32-1da3e56546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2acbbc5-930a-40df-a307-e9847d2493f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f55655de-1d1b-44df-8d87-452b902e9710}" ma:internalName="TaxCatchAll" ma:showField="CatchAllData" ma:web="b2acbbc5-930a-40df-a307-e9847d2493f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47B7E5D-5912-426B-BC66-1862BC3CE48B}">
  <ds:schemaRefs>
    <ds:schemaRef ds:uri="http://schemas.microsoft.com/sharepoint/v3/contenttype/forms"/>
  </ds:schemaRefs>
</ds:datastoreItem>
</file>

<file path=customXml/itemProps2.xml><?xml version="1.0" encoding="utf-8"?>
<ds:datastoreItem xmlns:ds="http://schemas.openxmlformats.org/officeDocument/2006/customXml" ds:itemID="{7ED16761-AAE4-4316-B112-4973F67E4B09}">
  <ds:schemaRefs>
    <ds:schemaRef ds:uri="b2acbbc5-930a-40df-a307-e9847d2493f4"/>
    <ds:schemaRef ds:uri="http://schemas.microsoft.com/office/2006/documentManagement/types"/>
    <ds:schemaRef ds:uri="http://purl.org/dc/terms/"/>
    <ds:schemaRef ds:uri="http://schemas.microsoft.com/office/2006/metadata/properties"/>
    <ds:schemaRef ds:uri="http://purl.org/dc/elements/1.1/"/>
    <ds:schemaRef ds:uri="http://www.w3.org/XML/1998/namespace"/>
    <ds:schemaRef ds:uri="http://schemas.openxmlformats.org/package/2006/metadata/core-properties"/>
    <ds:schemaRef ds:uri="http://schemas.microsoft.com/office/infopath/2007/PartnerControls"/>
    <ds:schemaRef ds:uri="78346c62-bc19-44d2-bc21-4efd53e55a85"/>
    <ds:schemaRef ds:uri="http://purl.org/dc/dcmitype/"/>
  </ds:schemaRefs>
</ds:datastoreItem>
</file>

<file path=customXml/itemProps3.xml><?xml version="1.0" encoding="utf-8"?>
<ds:datastoreItem xmlns:ds="http://schemas.openxmlformats.org/officeDocument/2006/customXml" ds:itemID="{2B7256D5-0650-4ED9-B8BD-12EF5BA1A7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346c62-bc19-44d2-bc21-4efd53e55a85"/>
    <ds:schemaRef ds:uri="b2acbbc5-930a-40df-a307-e9847d2493f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265</TotalTime>
  <Words>266</Words>
  <Application>Microsoft Office PowerPoint</Application>
  <PresentationFormat>Widescreen</PresentationFormat>
  <Paragraphs>30</Paragraphs>
  <Slides>10</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Ruth Jones</dc:creator>
  <cp:lastModifiedBy>Nick Howdle</cp:lastModifiedBy>
  <cp:revision>3</cp:revision>
  <dcterms:created xsi:type="dcterms:W3CDTF">2018-05-02T15:20:51Z</dcterms:created>
  <dcterms:modified xsi:type="dcterms:W3CDTF">2024-02-01T10:39:56Z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0x010100E7062232867B084197B507DE8BB3D900</vt:lpwstr>
  </property>
  <property fmtid="{D5CDD505-2E9C-101B-9397-08002B2CF9AE}" pid="3" name="AuthorIds_UIVersion_2048">
    <vt:lpwstr>19</vt:lpwstr>
  </property>
  <property fmtid="{D5CDD505-2E9C-101B-9397-08002B2CF9AE}" pid="4" name="AuthorIds_UIVersion_2560">
    <vt:lpwstr>19</vt:lpwstr>
  </property>
  <property fmtid="{D5CDD505-2E9C-101B-9397-08002B2CF9AE}" pid="5" name="MediaServiceImageTags">
    <vt:lpwstr/>
  </property>
</Properties>
</file>