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80" r:id="rId2"/>
    <p:sldId id="264" r:id="rId3"/>
    <p:sldId id="274" r:id="rId4"/>
    <p:sldId id="282" r:id="rId5"/>
    <p:sldId id="272" r:id="rId6"/>
    <p:sldId id="286" r:id="rId7"/>
    <p:sldId id="265" r:id="rId8"/>
    <p:sldId id="281" r:id="rId9"/>
    <p:sldId id="284" r:id="rId10"/>
    <p:sldId id="283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EFE"/>
    <a:srgbClr val="AEC3F7"/>
    <a:srgbClr val="B7CAF3"/>
    <a:srgbClr val="003384"/>
    <a:srgbClr val="5A7EBE"/>
    <a:srgbClr val="005A9E"/>
    <a:srgbClr val="CD4F86"/>
    <a:srgbClr val="5D87D8"/>
    <a:srgbClr val="627ED5"/>
    <a:srgbClr val="5B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2951F-A792-334D-828D-B8BE67A6D29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2752E5B-B05A-C843-A914-548F6EAB6727}">
      <dgm:prSet/>
      <dgm:spPr/>
      <dgm:t>
        <a:bodyPr/>
        <a:lstStyle/>
        <a:p>
          <a:r>
            <a:rPr lang="en-GB" b="1" dirty="0"/>
            <a:t>3 main goals:</a:t>
          </a:r>
          <a:endParaRPr lang="en-GB" dirty="0"/>
        </a:p>
      </dgm:t>
    </dgm:pt>
    <dgm:pt modelId="{FE6777A5-9477-A249-9F22-265E5A6D154F}" type="parTrans" cxnId="{2915A04A-D849-934B-8D0D-2DAE7B2D5A0A}">
      <dgm:prSet/>
      <dgm:spPr/>
      <dgm:t>
        <a:bodyPr/>
        <a:lstStyle/>
        <a:p>
          <a:endParaRPr lang="en-GB"/>
        </a:p>
      </dgm:t>
    </dgm:pt>
    <dgm:pt modelId="{00BDAB0C-BF2D-E042-91C2-79899DAB1599}" type="sibTrans" cxnId="{2915A04A-D849-934B-8D0D-2DAE7B2D5A0A}">
      <dgm:prSet/>
      <dgm:spPr/>
      <dgm:t>
        <a:bodyPr/>
        <a:lstStyle/>
        <a:p>
          <a:endParaRPr lang="en-GB"/>
        </a:p>
      </dgm:t>
    </dgm:pt>
    <dgm:pt modelId="{25377C9D-B4D7-4443-A0E7-E4F8E2799FEA}">
      <dgm:prSet/>
      <dgm:spPr/>
      <dgm:t>
        <a:bodyPr/>
        <a:lstStyle/>
        <a:p>
          <a:r>
            <a:rPr lang="en-GB" dirty="0"/>
            <a:t>All children and young people receive a high-quality music education in the early years and in schools </a:t>
          </a:r>
        </a:p>
      </dgm:t>
    </dgm:pt>
    <dgm:pt modelId="{7B0AD12D-DC5C-7A48-901C-099E9F89EECA}" type="parTrans" cxnId="{727A833E-323F-8E41-9731-A3E5677C10CE}">
      <dgm:prSet/>
      <dgm:spPr/>
      <dgm:t>
        <a:bodyPr/>
        <a:lstStyle/>
        <a:p>
          <a:endParaRPr lang="en-GB"/>
        </a:p>
      </dgm:t>
    </dgm:pt>
    <dgm:pt modelId="{B64E64A3-1FDC-0142-949B-9CA9ED10AE3A}" type="sibTrans" cxnId="{727A833E-323F-8E41-9731-A3E5677C10CE}">
      <dgm:prSet/>
      <dgm:spPr/>
      <dgm:t>
        <a:bodyPr/>
        <a:lstStyle/>
        <a:p>
          <a:endParaRPr lang="en-GB"/>
        </a:p>
      </dgm:t>
    </dgm:pt>
    <dgm:pt modelId="{BABD4956-2621-194A-B35A-AFC1B341EF16}">
      <dgm:prSet/>
      <dgm:spPr/>
      <dgm:t>
        <a:bodyPr/>
        <a:lstStyle/>
        <a:p>
          <a:r>
            <a:rPr lang="en-GB"/>
            <a:t>Schools working in partnership with Music Hubs </a:t>
          </a:r>
        </a:p>
      </dgm:t>
    </dgm:pt>
    <dgm:pt modelId="{0D6ED925-CFBB-9A45-8559-F093C541B92E}" type="parTrans" cxnId="{D499DBD3-B1F6-CD46-81AB-122EC4210CA9}">
      <dgm:prSet/>
      <dgm:spPr/>
      <dgm:t>
        <a:bodyPr/>
        <a:lstStyle/>
        <a:p>
          <a:endParaRPr lang="en-GB"/>
        </a:p>
      </dgm:t>
    </dgm:pt>
    <dgm:pt modelId="{7D97BFFE-C494-EC4B-A830-3753C73B2638}" type="sibTrans" cxnId="{D499DBD3-B1F6-CD46-81AB-122EC4210CA9}">
      <dgm:prSet/>
      <dgm:spPr/>
      <dgm:t>
        <a:bodyPr/>
        <a:lstStyle/>
        <a:p>
          <a:endParaRPr lang="en-GB"/>
        </a:p>
      </dgm:t>
    </dgm:pt>
    <dgm:pt modelId="{0BF47133-7B84-2D43-B0F4-1046471C88A3}">
      <dgm:prSet/>
      <dgm:spPr/>
      <dgm:t>
        <a:bodyPr/>
        <a:lstStyle/>
        <a:p>
          <a:r>
            <a:rPr lang="en-GB"/>
            <a:t>Supporting progression and furthering music development </a:t>
          </a:r>
        </a:p>
      </dgm:t>
    </dgm:pt>
    <dgm:pt modelId="{3CA54C3D-B7B4-7740-81FF-0B96C70F2477}" type="parTrans" cxnId="{DDE3F93B-93FA-B346-871D-E3DB47142A18}">
      <dgm:prSet/>
      <dgm:spPr/>
      <dgm:t>
        <a:bodyPr/>
        <a:lstStyle/>
        <a:p>
          <a:endParaRPr lang="en-GB"/>
        </a:p>
      </dgm:t>
    </dgm:pt>
    <dgm:pt modelId="{8ED4D621-4932-D044-B780-3D88EA3336FF}" type="sibTrans" cxnId="{DDE3F93B-93FA-B346-871D-E3DB47142A18}">
      <dgm:prSet/>
      <dgm:spPr/>
      <dgm:t>
        <a:bodyPr/>
        <a:lstStyle/>
        <a:p>
          <a:endParaRPr lang="en-GB"/>
        </a:p>
      </dgm:t>
    </dgm:pt>
    <dgm:pt modelId="{95D66B47-AB4A-134C-A34B-480F95ECB38C}" type="pres">
      <dgm:prSet presAssocID="{F012951F-A792-334D-828D-B8BE67A6D299}" presName="linearFlow" presStyleCnt="0">
        <dgm:presLayoutVars>
          <dgm:dir/>
          <dgm:resizeHandles val="exact"/>
        </dgm:presLayoutVars>
      </dgm:prSet>
      <dgm:spPr/>
    </dgm:pt>
    <dgm:pt modelId="{9197A95E-4C6E-A64C-B10B-E4B1C63D1A47}" type="pres">
      <dgm:prSet presAssocID="{F2752E5B-B05A-C843-A914-548F6EAB6727}" presName="composite" presStyleCnt="0"/>
      <dgm:spPr/>
    </dgm:pt>
    <dgm:pt modelId="{50373062-4E33-FB44-B30B-C42C870D4071}" type="pres">
      <dgm:prSet presAssocID="{F2752E5B-B05A-C843-A914-548F6EAB6727}" presName="imgShp" presStyleLbl="fgImgPlace1" presStyleIdx="0" presStyleCnt="1" custScaleX="100666" custLinFactNeighborX="-19528"/>
      <dgm:spPr/>
    </dgm:pt>
    <dgm:pt modelId="{98D8EDA3-61C8-8240-8D4E-A9060E27D694}" type="pres">
      <dgm:prSet presAssocID="{F2752E5B-B05A-C843-A914-548F6EAB6727}" presName="txShp" presStyleLbl="node1" presStyleIdx="0" presStyleCnt="1" custLinFactNeighborX="11969">
        <dgm:presLayoutVars>
          <dgm:bulletEnabled val="1"/>
        </dgm:presLayoutVars>
      </dgm:prSet>
      <dgm:spPr/>
    </dgm:pt>
  </dgm:ptLst>
  <dgm:cxnLst>
    <dgm:cxn modelId="{DDE3F93B-93FA-B346-871D-E3DB47142A18}" srcId="{F2752E5B-B05A-C843-A914-548F6EAB6727}" destId="{0BF47133-7B84-2D43-B0F4-1046471C88A3}" srcOrd="2" destOrd="0" parTransId="{3CA54C3D-B7B4-7740-81FF-0B96C70F2477}" sibTransId="{8ED4D621-4932-D044-B780-3D88EA3336FF}"/>
    <dgm:cxn modelId="{727A833E-323F-8E41-9731-A3E5677C10CE}" srcId="{F2752E5B-B05A-C843-A914-548F6EAB6727}" destId="{25377C9D-B4D7-4443-A0E7-E4F8E2799FEA}" srcOrd="0" destOrd="0" parTransId="{7B0AD12D-DC5C-7A48-901C-099E9F89EECA}" sibTransId="{B64E64A3-1FDC-0142-949B-9CA9ED10AE3A}"/>
    <dgm:cxn modelId="{E736CC46-11BE-0D46-A832-917A9AF64F19}" type="presOf" srcId="{F012951F-A792-334D-828D-B8BE67A6D299}" destId="{95D66B47-AB4A-134C-A34B-480F95ECB38C}" srcOrd="0" destOrd="0" presId="urn:microsoft.com/office/officeart/2005/8/layout/vList3"/>
    <dgm:cxn modelId="{2915A04A-D849-934B-8D0D-2DAE7B2D5A0A}" srcId="{F012951F-A792-334D-828D-B8BE67A6D299}" destId="{F2752E5B-B05A-C843-A914-548F6EAB6727}" srcOrd="0" destOrd="0" parTransId="{FE6777A5-9477-A249-9F22-265E5A6D154F}" sibTransId="{00BDAB0C-BF2D-E042-91C2-79899DAB1599}"/>
    <dgm:cxn modelId="{B9D4C14C-1784-5D4D-8778-95162D2790FE}" type="presOf" srcId="{F2752E5B-B05A-C843-A914-548F6EAB6727}" destId="{98D8EDA3-61C8-8240-8D4E-A9060E27D694}" srcOrd="0" destOrd="0" presId="urn:microsoft.com/office/officeart/2005/8/layout/vList3"/>
    <dgm:cxn modelId="{256CC88A-B069-1D47-9C15-E2F01948FEA9}" type="presOf" srcId="{BABD4956-2621-194A-B35A-AFC1B341EF16}" destId="{98D8EDA3-61C8-8240-8D4E-A9060E27D694}" srcOrd="0" destOrd="2" presId="urn:microsoft.com/office/officeart/2005/8/layout/vList3"/>
    <dgm:cxn modelId="{C47C23B1-484B-5645-AA4A-365F996304FE}" type="presOf" srcId="{25377C9D-B4D7-4443-A0E7-E4F8E2799FEA}" destId="{98D8EDA3-61C8-8240-8D4E-A9060E27D694}" srcOrd="0" destOrd="1" presId="urn:microsoft.com/office/officeart/2005/8/layout/vList3"/>
    <dgm:cxn modelId="{D499DBD3-B1F6-CD46-81AB-122EC4210CA9}" srcId="{F2752E5B-B05A-C843-A914-548F6EAB6727}" destId="{BABD4956-2621-194A-B35A-AFC1B341EF16}" srcOrd="1" destOrd="0" parTransId="{0D6ED925-CFBB-9A45-8559-F093C541B92E}" sibTransId="{7D97BFFE-C494-EC4B-A830-3753C73B2638}"/>
    <dgm:cxn modelId="{C9944CFA-BF01-C348-8CA4-C4224CEED8CA}" type="presOf" srcId="{0BF47133-7B84-2D43-B0F4-1046471C88A3}" destId="{98D8EDA3-61C8-8240-8D4E-A9060E27D694}" srcOrd="0" destOrd="3" presId="urn:microsoft.com/office/officeart/2005/8/layout/vList3"/>
    <dgm:cxn modelId="{5E631B59-0562-5F45-BAC3-24DEE7090E56}" type="presParOf" srcId="{95D66B47-AB4A-134C-A34B-480F95ECB38C}" destId="{9197A95E-4C6E-A64C-B10B-E4B1C63D1A47}" srcOrd="0" destOrd="0" presId="urn:microsoft.com/office/officeart/2005/8/layout/vList3"/>
    <dgm:cxn modelId="{86DBB067-75D0-534C-8D91-35571397B40A}" type="presParOf" srcId="{9197A95E-4C6E-A64C-B10B-E4B1C63D1A47}" destId="{50373062-4E33-FB44-B30B-C42C870D4071}" srcOrd="0" destOrd="0" presId="urn:microsoft.com/office/officeart/2005/8/layout/vList3"/>
    <dgm:cxn modelId="{8F767E5A-9001-5640-ADC1-27DCF30450A9}" type="presParOf" srcId="{9197A95E-4C6E-A64C-B10B-E4B1C63D1A47}" destId="{98D8EDA3-61C8-8240-8D4E-A9060E27D69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8EDA3-61C8-8240-8D4E-A9060E27D694}">
      <dsp:nvSpPr>
        <dsp:cNvPr id="0" name=""/>
        <dsp:cNvSpPr/>
      </dsp:nvSpPr>
      <dsp:spPr>
        <a:xfrm rot="10800000">
          <a:off x="3550816" y="0"/>
          <a:ext cx="7613444" cy="28684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4911" tIns="102870" rIns="192024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 dirty="0"/>
            <a:t>3 main goals:</a:t>
          </a:r>
          <a:endParaRPr lang="en-GB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All children and young people receive a high-quality music education in the early years and in schools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Schools working in partnership with Music Hubs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Supporting progression and furthering music development </a:t>
          </a:r>
        </a:p>
      </dsp:txBody>
      <dsp:txXfrm rot="10800000">
        <a:off x="4267931" y="0"/>
        <a:ext cx="6896329" cy="2868460"/>
      </dsp:txXfrm>
    </dsp:sp>
    <dsp:sp modelId="{50373062-4E33-FB44-B30B-C42C870D4071}">
      <dsp:nvSpPr>
        <dsp:cNvPr id="0" name=""/>
        <dsp:cNvSpPr/>
      </dsp:nvSpPr>
      <dsp:spPr>
        <a:xfrm>
          <a:off x="635628" y="0"/>
          <a:ext cx="2887563" cy="28684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8FE4F-AD97-E546-8504-A84DCA3344C4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949F6-F893-7347-808F-670D447C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5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E56C1-7AAA-1442-8979-822777600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E52D6-02F3-A643-A78B-AA0389E31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EC45C-0E9F-0B4E-A0CF-FB355149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CC1B8-B9BE-534C-8069-0C3ABCC7D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D9ED6-CFC8-DB45-9C14-129A935B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4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2059-9025-9347-BB43-83954B29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DD22B-566A-ED44-8E3D-6D4E98E34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361D2-1D90-4C4E-B55C-625FEE121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53A6E-BC1F-2E46-A098-AA03EA1D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4EAC1-6CFE-8146-9E3A-308DADA5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0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557E1-09E8-794B-A7AA-ABB994BE9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34C7B-FD94-8849-A6B7-8126F1032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47902-22A5-A541-B97F-2399BF72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845B5-BE74-9E49-952C-9854E16F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E525-14B0-C745-B026-584F6140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3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67839-0452-DB4A-BE44-1EA108FAE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9E8B-BF27-3D40-BBDD-4AE632612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DF1EB-1368-8140-9D3F-051A65D2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E7B95-AAF6-C842-95A5-A7324B77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2F84C-5365-8747-AA11-077A9A16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8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0023E-FC8E-9647-BD72-DD381B8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A00E6-E45D-2E45-BCE4-B4532E6DF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4500E-760F-F943-B60C-92CAD0E1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86DB4-D7F8-9E46-A0B7-9430EF20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6216-ABBB-1F4A-BBF2-F836D660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D1ED-5F3E-614D-8F46-90E29DA1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4410-4828-4C4E-941A-E46ED8AB7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0F077-65B9-D54E-AB09-D63B720CD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B0A48-9943-BD40-9B74-F39669FB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8A619-A7E1-374B-B51D-5956BD8C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14550-EBAC-864A-A9DF-2826CFD4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0D318-3EE9-FD4F-A426-0FB9E3E3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47B38-B479-754D-A22F-011A792D6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CC03F-9BF4-2043-9846-4E3BACF64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3A72F9-027A-6F43-94B9-86842A68D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C4295-B348-9843-AE57-36C3F729E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4A369-9F17-4747-AF00-BB84FAF3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811D3C-71D3-7A48-9AC7-AA59D037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D4002B-9DC6-D149-8E9D-115E95CC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4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C395-660F-3841-8A3C-5815F393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9AEC1-CBC1-9B49-B9AE-254439F6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0E7CC-613B-944C-82A8-285D9A36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6163D-602B-C542-AB87-DBA9F4EB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9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D6263-79B3-9347-AA5A-64D1082D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7C595-3FE6-4F4D-BF55-AFBD619F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49715-C3EC-5840-940F-3B6EB109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FAF4-E0CD-E84D-A1FF-6B2334823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60EEF-52C0-E04B-A31E-CB6B5F4A2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8EA73-7598-164E-B07A-9D2604AFB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32335-5ECB-D646-AB92-6751DFAB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A8DD6-D192-2A4E-843D-F7855A5E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FD142-69D1-984A-AEBE-3FC9F827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224BB-185D-7249-9073-C37ED8C4D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75FDEF-F902-994F-9612-30250B110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25A77-36C4-9541-A87F-5F3608BD0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6D5C5-C46C-2C40-AFD2-550C13AD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8636B-77D0-BD45-8CBD-9F3A67A9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5F612-C7C5-4C43-A283-BAFDDB2B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75B077-19A6-FF4B-AF04-C769F10A5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4A077-C91C-4A48-A313-2D33C250E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C8762-68B5-2E40-B5DD-3FDA67712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F3DE-AE6B-684D-A107-00C7EB63067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9ABFA-E764-AE4F-A6D3-F6D99D285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EFFA6-EAC0-2440-97E7-1ABF90C73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BDEC1-C0A5-9646-B76C-2D879889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7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g7/hltf5dvn4v56mvgh0z_z2_h00000gn/T/com.microsoft.Word/WebArchiveCopyPasteTempFiles/page20image142781195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 descr="Text&#10;&#10;Description automatically generated with low confidence">
            <a:extLst>
              <a:ext uri="{FF2B5EF4-FFF2-40B4-BE49-F238E27FC236}">
                <a16:creationId xmlns:a16="http://schemas.microsoft.com/office/drawing/2014/main" id="{D032C915-A5CC-4434-C10D-883FCF88637B}"/>
              </a:ext>
            </a:extLst>
          </p:cNvPr>
          <p:cNvPicPr/>
          <p:nvPr/>
        </p:nvPicPr>
        <p:blipFill rotWithShape="1">
          <a:blip r:embed="rId2"/>
          <a:srcRect l="9237" r="10453"/>
          <a:stretch/>
        </p:blipFill>
        <p:spPr>
          <a:xfrm>
            <a:off x="0" y="0"/>
            <a:ext cx="2167003" cy="22922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F8D699-0BF4-A237-DF96-43F11702C99D}"/>
              </a:ext>
            </a:extLst>
          </p:cNvPr>
          <p:cNvSpPr txBox="1"/>
          <p:nvPr/>
        </p:nvSpPr>
        <p:spPr>
          <a:xfrm>
            <a:off x="2931299" y="1944080"/>
            <a:ext cx="832104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3384"/>
                </a:solidFill>
              </a:rPr>
              <a:t>Exploring language used in education.</a:t>
            </a:r>
          </a:p>
          <a:p>
            <a:endParaRPr lang="en-US" dirty="0">
              <a:solidFill>
                <a:srgbClr val="003384"/>
              </a:solidFill>
            </a:endParaRPr>
          </a:p>
          <a:p>
            <a:endParaRPr lang="en-US" dirty="0">
              <a:solidFill>
                <a:srgbClr val="003384"/>
              </a:solidFill>
            </a:endParaRPr>
          </a:p>
          <a:p>
            <a:r>
              <a:rPr lang="en-US" sz="2800" dirty="0">
                <a:solidFill>
                  <a:srgbClr val="003384"/>
                </a:solidFill>
              </a:rPr>
              <a:t>Steph Farr</a:t>
            </a:r>
          </a:p>
          <a:p>
            <a:r>
              <a:rPr lang="en-US" sz="2800" dirty="0" err="1">
                <a:solidFill>
                  <a:srgbClr val="003384"/>
                </a:solidFill>
              </a:rPr>
              <a:t>stephfarr.musiceducation@mail.com</a:t>
            </a:r>
            <a:endParaRPr lang="en-US" sz="2800" dirty="0">
              <a:solidFill>
                <a:srgbClr val="003384"/>
              </a:solidFill>
            </a:endParaRPr>
          </a:p>
        </p:txBody>
      </p:sp>
      <p:sp>
        <p:nvSpPr>
          <p:cNvPr id="4" name="Minus 3">
            <a:extLst>
              <a:ext uri="{FF2B5EF4-FFF2-40B4-BE49-F238E27FC236}">
                <a16:creationId xmlns:a16="http://schemas.microsoft.com/office/drawing/2014/main" id="{898D8B17-C4DC-CD4D-F6B7-2C0BCA7DA87B}"/>
              </a:ext>
            </a:extLst>
          </p:cNvPr>
          <p:cNvSpPr/>
          <p:nvPr/>
        </p:nvSpPr>
        <p:spPr>
          <a:xfrm>
            <a:off x="-1297782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544F03-C8E4-86DF-48A7-A18457F604A9}"/>
              </a:ext>
            </a:extLst>
          </p:cNvPr>
          <p:cNvSpPr txBox="1"/>
          <p:nvPr/>
        </p:nvSpPr>
        <p:spPr>
          <a:xfrm>
            <a:off x="3766786" y="69950"/>
            <a:ext cx="42150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3384"/>
                </a:solidFill>
                <a:cs typeface="Calibri Light" panose="020F0302020204030204" pitchFamily="34" charset="0"/>
              </a:rPr>
              <a:t>The Jargon - Demystified</a:t>
            </a:r>
          </a:p>
        </p:txBody>
      </p:sp>
      <p:sp>
        <p:nvSpPr>
          <p:cNvPr id="2" name="Minus 1">
            <a:extLst>
              <a:ext uri="{FF2B5EF4-FFF2-40B4-BE49-F238E27FC236}">
                <a16:creationId xmlns:a16="http://schemas.microsoft.com/office/drawing/2014/main" id="{A676C90A-B7CA-F1DF-43E7-D84864B142DA}"/>
              </a:ext>
            </a:extLst>
          </p:cNvPr>
          <p:cNvSpPr/>
          <p:nvPr/>
        </p:nvSpPr>
        <p:spPr>
          <a:xfrm>
            <a:off x="-1159996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2836426-0A49-B914-E3B1-8D921EF2B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8892"/>
              </p:ext>
            </p:extLst>
          </p:nvPr>
        </p:nvGraphicFramePr>
        <p:xfrm>
          <a:off x="499892" y="593170"/>
          <a:ext cx="11192215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839">
                  <a:extLst>
                    <a:ext uri="{9D8B030D-6E8A-4147-A177-3AD203B41FA5}">
                      <a16:colId xmlns:a16="http://schemas.microsoft.com/office/drawing/2014/main" val="125964268"/>
                    </a:ext>
                  </a:extLst>
                </a:gridCol>
                <a:gridCol w="8607376">
                  <a:extLst>
                    <a:ext uri="{9D8B030D-6E8A-4147-A177-3AD203B41FA5}">
                      <a16:colId xmlns:a16="http://schemas.microsoft.com/office/drawing/2014/main" val="2714886141"/>
                    </a:ext>
                  </a:extLst>
                </a:gridCol>
              </a:tblGrid>
              <a:tr h="11671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‘I’s 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3384"/>
                          </a:solidFill>
                        </a:rPr>
                        <a:t>“What are your pupils going to learn?” (Intent) </a:t>
                      </a:r>
                    </a:p>
                    <a:p>
                      <a:r>
                        <a:rPr lang="en-GB" sz="2000" b="1" dirty="0">
                          <a:solidFill>
                            <a:srgbClr val="003384"/>
                          </a:solidFill>
                        </a:rPr>
                        <a:t>“How are you going to make this happen?” (Implementation)</a:t>
                      </a:r>
                    </a:p>
                    <a:p>
                      <a:r>
                        <a:rPr lang="en-GB" sz="2000" b="1" dirty="0">
                          <a:solidFill>
                            <a:srgbClr val="003384"/>
                          </a:solidFill>
                        </a:rPr>
                        <a:t>“Has your teaching been effective?” (Impact)</a:t>
                      </a:r>
                      <a:endParaRPr lang="en-GB" sz="2000" b="1" dirty="0">
                        <a:solidFill>
                          <a:srgbClr val="003384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2000" b="1" dirty="0">
                        <a:solidFill>
                          <a:srgbClr val="003384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607852"/>
                  </a:ext>
                </a:extLst>
              </a:tr>
              <a:tr h="624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Progression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</a:rPr>
                        <a:t>“If nothing has altered in long-term memory, nothing has been learned.” </a:t>
                      </a:r>
                    </a:p>
                    <a:p>
                      <a:endParaRPr lang="en-US" sz="2000" b="1" dirty="0">
                        <a:solidFill>
                          <a:srgbClr val="003384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63696"/>
                  </a:ext>
                </a:extLst>
              </a:tr>
              <a:tr h="895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Sequential Learning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3384"/>
                          </a:solidFill>
                        </a:rPr>
                        <a:t>“The order in which knowledge and skills are</a:t>
                      </a:r>
                    </a:p>
                    <a:p>
                      <a:r>
                        <a:rPr lang="en-US" sz="2000" b="1" dirty="0">
                          <a:solidFill>
                            <a:srgbClr val="003384"/>
                          </a:solidFill>
                        </a:rPr>
                        <a:t> taught is therefore important.” </a:t>
                      </a:r>
                    </a:p>
                    <a:p>
                      <a:endParaRPr lang="en-US" sz="2000" b="1" dirty="0">
                        <a:solidFill>
                          <a:srgbClr val="003384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229158"/>
                  </a:ext>
                </a:extLst>
              </a:tr>
              <a:tr h="624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Feedback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</a:rPr>
                        <a:t>“What went well, even better if.” 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48037"/>
                  </a:ext>
                </a:extLst>
              </a:tr>
              <a:tr h="895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3384"/>
                          </a:solidFill>
                        </a:rPr>
                        <a:t>“When used effectively, it helps pupils to embed knowledge</a:t>
                      </a:r>
                    </a:p>
                    <a:p>
                      <a:r>
                        <a:rPr lang="en-US" sz="2000" b="1" dirty="0">
                          <a:solidFill>
                            <a:srgbClr val="003384"/>
                          </a:solidFill>
                        </a:rPr>
                        <a:t> and use it fluently and assists teachers in producing clear next steps for pupils.”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41968"/>
                  </a:ext>
                </a:extLst>
              </a:tr>
              <a:tr h="6243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 Needs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</a:rPr>
                        <a:t>“You need to vary teaching and learning activities to cater for each learner.”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232707"/>
                  </a:ext>
                </a:extLst>
              </a:tr>
              <a:tr h="62430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3384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Equity, Diversity, Inclusion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3384"/>
                          </a:solidFill>
                        </a:rPr>
                        <a:t>“Every pupil needs a chance…” 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029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330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BE3FA7-0D70-4431-814F-D8C40576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1.jpg" descr="Text&#10;&#10;Description automatically generated with low confidence">
            <a:extLst>
              <a:ext uri="{FF2B5EF4-FFF2-40B4-BE49-F238E27FC236}">
                <a16:creationId xmlns:a16="http://schemas.microsoft.com/office/drawing/2014/main" id="{7CCA264D-CA03-310D-1860-5DA38C8AB7B1}"/>
              </a:ext>
            </a:extLst>
          </p:cNvPr>
          <p:cNvPicPr/>
          <p:nvPr/>
        </p:nvPicPr>
        <p:blipFill rotWithShape="1">
          <a:blip r:embed="rId2"/>
          <a:srcRect l="45" r="1259"/>
          <a:stretch/>
        </p:blipFill>
        <p:spPr>
          <a:xfrm>
            <a:off x="321731" y="557189"/>
            <a:ext cx="5668684" cy="5743618"/>
          </a:xfrm>
          <a:prstGeom prst="rect">
            <a:avLst/>
          </a:prstGeom>
        </p:spPr>
      </p:pic>
      <p:pic>
        <p:nvPicPr>
          <p:cNvPr id="4" name="Picture 3" descr="Keep Calm and Let the Music Teacher Handle It: Blank Lined 6x9 Music  Teacher quote Journal/Notebooks as Gift for  Birthday,Holidays,Anniversary,Thanks ... your spouse,lover,partner,friend  or coworker: Amazon.co.uk: Publications, Real Joy: 9781797408583 ...">
            <a:extLst>
              <a:ext uri="{FF2B5EF4-FFF2-40B4-BE49-F238E27FC236}">
                <a16:creationId xmlns:a16="http://schemas.microsoft.com/office/drawing/2014/main" id="{D7FCC47E-3D6B-EBFA-A486-1642573BF6C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84" r="-1" b="14764"/>
          <a:stretch/>
        </p:blipFill>
        <p:spPr bwMode="auto">
          <a:xfrm>
            <a:off x="6195375" y="557189"/>
            <a:ext cx="5674893" cy="5743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43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DA2FBE8-E1C4-9F45-8074-DBB73F1653AB}"/>
              </a:ext>
            </a:extLst>
          </p:cNvPr>
          <p:cNvSpPr/>
          <p:nvPr/>
        </p:nvSpPr>
        <p:spPr>
          <a:xfrm>
            <a:off x="1411893" y="839026"/>
            <a:ext cx="9732723" cy="535531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600" dirty="0">
                <a:solidFill>
                  <a:srgbClr val="0033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 will take away opportunities to:</a:t>
            </a:r>
          </a:p>
          <a:p>
            <a:endParaRPr lang="en-GB" sz="3600" dirty="0">
              <a:solidFill>
                <a:srgbClr val="00338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3600" dirty="0">
                <a:solidFill>
                  <a:srgbClr val="0033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relate wider educational context to your own work</a:t>
            </a:r>
            <a:endParaRPr lang="en-GB" sz="3600" dirty="0">
              <a:solidFill>
                <a:srgbClr val="00338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3600" dirty="0">
                <a:solidFill>
                  <a:srgbClr val="0033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reflect on ways to explain your teaching methods using current terminology </a:t>
            </a:r>
            <a:endParaRPr lang="en-GB" sz="3600" dirty="0">
              <a:solidFill>
                <a:srgbClr val="00338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GB" sz="3600" dirty="0">
                <a:solidFill>
                  <a:srgbClr val="0033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feel more confident should you need to discuss your teaching with school staff, Ofsted or other stakeholders </a:t>
            </a:r>
            <a:endParaRPr lang="en-GB" sz="3600" dirty="0">
              <a:solidFill>
                <a:srgbClr val="00338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Minus 4">
            <a:extLst>
              <a:ext uri="{FF2B5EF4-FFF2-40B4-BE49-F238E27FC236}">
                <a16:creationId xmlns:a16="http://schemas.microsoft.com/office/drawing/2014/main" id="{A3C3BDB1-073C-E17A-02EB-84FC75092285}"/>
              </a:ext>
            </a:extLst>
          </p:cNvPr>
          <p:cNvSpPr/>
          <p:nvPr/>
        </p:nvSpPr>
        <p:spPr>
          <a:xfrm>
            <a:off x="-1297782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1.jpg" descr="Text&#10;&#10;Description automatically generated with low confidence">
            <a:extLst>
              <a:ext uri="{FF2B5EF4-FFF2-40B4-BE49-F238E27FC236}">
                <a16:creationId xmlns:a16="http://schemas.microsoft.com/office/drawing/2014/main" id="{F5860924-6377-030C-8125-48C0E4103EA0}"/>
              </a:ext>
            </a:extLst>
          </p:cNvPr>
          <p:cNvPicPr/>
          <p:nvPr/>
        </p:nvPicPr>
        <p:blipFill rotWithShape="1">
          <a:blip r:embed="rId2"/>
          <a:srcRect l="9237" r="10453"/>
          <a:stretch/>
        </p:blipFill>
        <p:spPr>
          <a:xfrm>
            <a:off x="-1" y="0"/>
            <a:ext cx="2066795" cy="215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6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13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86E36E-0309-E10B-979E-12ADCDFA7E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849313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 lang="en-US" dirty="0"/>
          </a:p>
        </p:txBody>
      </p:sp>
      <p:pic>
        <p:nvPicPr>
          <p:cNvPr id="1032" name="Picture 8" descr="Why a Confused Mind Doesn't Buy - Evolved Sound">
            <a:extLst>
              <a:ext uri="{FF2B5EF4-FFF2-40B4-BE49-F238E27FC236}">
                <a16:creationId xmlns:a16="http://schemas.microsoft.com/office/drawing/2014/main" id="{4CEE4742-043F-E37D-E1C5-02ED14697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570" y="2166162"/>
            <a:ext cx="5686218" cy="249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9C4192-4FB5-E28D-C044-7674E1D48696}"/>
              </a:ext>
            </a:extLst>
          </p:cNvPr>
          <p:cNvSpPr/>
          <p:nvPr/>
        </p:nvSpPr>
        <p:spPr>
          <a:xfrm>
            <a:off x="259080" y="47086"/>
            <a:ext cx="11445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3384"/>
                </a:solidFill>
              </a:rPr>
              <a:t>Befuddle:</a:t>
            </a:r>
            <a:br>
              <a:rPr lang="en-US" sz="3200" dirty="0">
                <a:solidFill>
                  <a:srgbClr val="003384"/>
                </a:solidFill>
              </a:rPr>
            </a:br>
            <a:r>
              <a:rPr lang="en-US" sz="3200" dirty="0">
                <a:solidFill>
                  <a:srgbClr val="003384"/>
                </a:solidFill>
              </a:rPr>
              <a:t>(verb) to confuse, discombobulate</a:t>
            </a:r>
            <a:br>
              <a:rPr lang="en-US" sz="3200" dirty="0">
                <a:solidFill>
                  <a:srgbClr val="003384"/>
                </a:solidFill>
              </a:rPr>
            </a:br>
            <a:endParaRPr lang="en-US" sz="3200" dirty="0">
              <a:solidFill>
                <a:srgbClr val="003384"/>
              </a:solidFill>
            </a:endParaRPr>
          </a:p>
          <a:p>
            <a:pPr algn="ctr"/>
            <a:r>
              <a:rPr lang="en-US" sz="3200" dirty="0">
                <a:solidFill>
                  <a:srgbClr val="003384"/>
                </a:solidFill>
              </a:rPr>
              <a:t>“This is clearly designed to befuddle us all.”</a:t>
            </a:r>
          </a:p>
          <a:p>
            <a:pPr algn="ctr"/>
            <a:br>
              <a:rPr lang="en-US" sz="3200" dirty="0"/>
            </a:br>
            <a:endParaRPr lang="en-US" sz="3200" dirty="0"/>
          </a:p>
        </p:txBody>
      </p:sp>
      <p:sp>
        <p:nvSpPr>
          <p:cNvPr id="7" name="Minus 6">
            <a:extLst>
              <a:ext uri="{FF2B5EF4-FFF2-40B4-BE49-F238E27FC236}">
                <a16:creationId xmlns:a16="http://schemas.microsoft.com/office/drawing/2014/main" id="{23A99814-3B7F-76D5-7E56-AD9600BCBCF7}"/>
              </a:ext>
            </a:extLst>
          </p:cNvPr>
          <p:cNvSpPr/>
          <p:nvPr/>
        </p:nvSpPr>
        <p:spPr>
          <a:xfrm>
            <a:off x="-1297782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9EAB99-6832-F215-1E99-A52D74DAD784}"/>
              </a:ext>
            </a:extLst>
          </p:cNvPr>
          <p:cNvSpPr/>
          <p:nvPr/>
        </p:nvSpPr>
        <p:spPr>
          <a:xfrm>
            <a:off x="2385059" y="4920046"/>
            <a:ext cx="7635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3384"/>
                </a:solidFill>
              </a:rPr>
              <a:t>*Synonyms: bewilder, boggle, stupefy</a:t>
            </a:r>
          </a:p>
          <a:p>
            <a:pPr algn="ctr"/>
            <a:r>
              <a:rPr lang="en-US" sz="3200" dirty="0">
                <a:solidFill>
                  <a:srgbClr val="003384"/>
                </a:solidFill>
              </a:rPr>
              <a:t>*Antonyms: demystify, clear up</a:t>
            </a:r>
          </a:p>
        </p:txBody>
      </p:sp>
    </p:spTree>
    <p:extLst>
      <p:ext uri="{BB962C8B-B14F-4D97-AF65-F5344CB8AC3E}">
        <p14:creationId xmlns:p14="http://schemas.microsoft.com/office/powerpoint/2010/main" val="48049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97D59A-7DE3-C348-8359-8D70BEF8C4D4}"/>
              </a:ext>
            </a:extLst>
          </p:cNvPr>
          <p:cNvSpPr/>
          <p:nvPr/>
        </p:nvSpPr>
        <p:spPr>
          <a:xfrm>
            <a:off x="375781" y="1189973"/>
            <a:ext cx="11574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5B8E83-779D-4FD7-37BB-2B78A6569540}"/>
              </a:ext>
            </a:extLst>
          </p:cNvPr>
          <p:cNvSpPr/>
          <p:nvPr/>
        </p:nvSpPr>
        <p:spPr>
          <a:xfrm>
            <a:off x="972855" y="1189973"/>
            <a:ext cx="102462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dirty="0">
              <a:solidFill>
                <a:srgbClr val="00338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i="1" dirty="0">
              <a:solidFill>
                <a:srgbClr val="00338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i="1" dirty="0">
              <a:solidFill>
                <a:srgbClr val="00338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i="1" dirty="0">
              <a:solidFill>
                <a:srgbClr val="00338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inus 11">
            <a:extLst>
              <a:ext uri="{FF2B5EF4-FFF2-40B4-BE49-F238E27FC236}">
                <a16:creationId xmlns:a16="http://schemas.microsoft.com/office/drawing/2014/main" id="{5AFC27BB-B44E-9527-1A0E-30B969080CAD}"/>
              </a:ext>
            </a:extLst>
          </p:cNvPr>
          <p:cNvSpPr/>
          <p:nvPr/>
        </p:nvSpPr>
        <p:spPr>
          <a:xfrm>
            <a:off x="-1159996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FCE6F8-7555-97C2-F716-590599C2805F}"/>
              </a:ext>
            </a:extLst>
          </p:cNvPr>
          <p:cNvSpPr txBox="1"/>
          <p:nvPr/>
        </p:nvSpPr>
        <p:spPr>
          <a:xfrm>
            <a:off x="676405" y="512864"/>
            <a:ext cx="1078491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“To enable all children and young people to learn to sing, play an instrument and create music together, and have the opportunity to progress their musical interests, including professionally”  </a:t>
            </a:r>
          </a:p>
          <a:p>
            <a:pPr algn="r"/>
            <a:r>
              <a:rPr lang="en-GB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NPME June 2022</a:t>
            </a:r>
            <a:endParaRPr lang="en-GB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8A12B36-1D2B-09F5-0F61-7A333E55AA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3869883"/>
              </p:ext>
            </p:extLst>
          </p:nvPr>
        </p:nvGraphicFramePr>
        <p:xfrm>
          <a:off x="501042" y="3244241"/>
          <a:ext cx="11448788" cy="2868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9C08A86-6A69-1B59-7EC8-164AD44788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3646" y="3627173"/>
            <a:ext cx="1531719" cy="221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2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97D59A-7DE3-C348-8359-8D70BEF8C4D4}"/>
              </a:ext>
            </a:extLst>
          </p:cNvPr>
          <p:cNvSpPr/>
          <p:nvPr/>
        </p:nvSpPr>
        <p:spPr>
          <a:xfrm>
            <a:off x="375781" y="1189973"/>
            <a:ext cx="11574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Explosion 2 9">
            <a:extLst>
              <a:ext uri="{FF2B5EF4-FFF2-40B4-BE49-F238E27FC236}">
                <a16:creationId xmlns:a16="http://schemas.microsoft.com/office/drawing/2014/main" id="{E9F3A8C7-A796-BF46-A3AE-1ADEF984ADDE}"/>
              </a:ext>
            </a:extLst>
          </p:cNvPr>
          <p:cNvSpPr/>
          <p:nvPr/>
        </p:nvSpPr>
        <p:spPr>
          <a:xfrm>
            <a:off x="1434230" y="3306871"/>
            <a:ext cx="3651337" cy="1615858"/>
          </a:xfrm>
          <a:prstGeom prst="irregularSeal2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>
            <a:extLst>
              <a:ext uri="{FF2B5EF4-FFF2-40B4-BE49-F238E27FC236}">
                <a16:creationId xmlns:a16="http://schemas.microsoft.com/office/drawing/2014/main" id="{5AFC27BB-B44E-9527-1A0E-30B969080CAD}"/>
              </a:ext>
            </a:extLst>
          </p:cNvPr>
          <p:cNvSpPr/>
          <p:nvPr/>
        </p:nvSpPr>
        <p:spPr>
          <a:xfrm>
            <a:off x="-1159996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6E518-1BC3-8FB2-0116-C3AFF8015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2" descr="page20image1427811952">
            <a:extLst>
              <a:ext uri="{FF2B5EF4-FFF2-40B4-BE49-F238E27FC236}">
                <a16:creationId xmlns:a16="http://schemas.microsoft.com/office/drawing/2014/main" id="{EB16DAB9-DF61-47A6-548F-394616FC6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674" y="255057"/>
            <a:ext cx="5647014" cy="500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6B2D6E-0B94-234C-DB2D-882EF29BDF3B}"/>
              </a:ext>
            </a:extLst>
          </p:cNvPr>
          <p:cNvSpPr txBox="1"/>
          <p:nvPr/>
        </p:nvSpPr>
        <p:spPr>
          <a:xfrm>
            <a:off x="375781" y="5595915"/>
            <a:ext cx="1097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rgbClr val="003384"/>
                </a:solidFill>
              </a:rPr>
              <a:t>Case study NPME June 22</a:t>
            </a:r>
          </a:p>
          <a:p>
            <a:pPr algn="ctr"/>
            <a:r>
              <a:rPr lang="en-GB" sz="1400" i="1" dirty="0">
                <a:solidFill>
                  <a:srgbClr val="003384"/>
                </a:solidFill>
              </a:rPr>
              <a:t>Model of music education originally created by Hampshire County Council’s Music Service, 2013. All rights reserved.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0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97D59A-7DE3-C348-8359-8D70BEF8C4D4}"/>
              </a:ext>
            </a:extLst>
          </p:cNvPr>
          <p:cNvSpPr/>
          <p:nvPr/>
        </p:nvSpPr>
        <p:spPr>
          <a:xfrm>
            <a:off x="375781" y="1189973"/>
            <a:ext cx="11574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Explosion 2 9">
            <a:extLst>
              <a:ext uri="{FF2B5EF4-FFF2-40B4-BE49-F238E27FC236}">
                <a16:creationId xmlns:a16="http://schemas.microsoft.com/office/drawing/2014/main" id="{E9F3A8C7-A796-BF46-A3AE-1ADEF984ADDE}"/>
              </a:ext>
            </a:extLst>
          </p:cNvPr>
          <p:cNvSpPr/>
          <p:nvPr/>
        </p:nvSpPr>
        <p:spPr>
          <a:xfrm>
            <a:off x="1434230" y="3306871"/>
            <a:ext cx="3651337" cy="1615858"/>
          </a:xfrm>
          <a:prstGeom prst="irregularSeal2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5B8E83-779D-4FD7-37BB-2B78A6569540}"/>
              </a:ext>
            </a:extLst>
          </p:cNvPr>
          <p:cNvSpPr/>
          <p:nvPr/>
        </p:nvSpPr>
        <p:spPr>
          <a:xfrm>
            <a:off x="972855" y="1189973"/>
            <a:ext cx="1024628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i="1" dirty="0">
                <a:solidFill>
                  <a:srgbClr val="00338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 central purpose of good music education is for pupils to make more music, think more musically, and consequently become more musical”.</a:t>
            </a:r>
            <a:r>
              <a:rPr lang="en-GB" sz="4000" dirty="0">
                <a:solidFill>
                  <a:srgbClr val="00338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n-GB" sz="1400" dirty="0">
              <a:solidFill>
                <a:srgbClr val="00338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i="1" dirty="0">
              <a:solidFill>
                <a:srgbClr val="00338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i="1" dirty="0">
              <a:solidFill>
                <a:srgbClr val="00338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i="1" dirty="0">
              <a:solidFill>
                <a:srgbClr val="00338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i="1" dirty="0">
                <a:solidFill>
                  <a:srgbClr val="00338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Ofsted Research Review for Music July 21. </a:t>
            </a:r>
            <a:endParaRPr lang="en-GB" i="1" dirty="0">
              <a:solidFill>
                <a:srgbClr val="00338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inus 11">
            <a:extLst>
              <a:ext uri="{FF2B5EF4-FFF2-40B4-BE49-F238E27FC236}">
                <a16:creationId xmlns:a16="http://schemas.microsoft.com/office/drawing/2014/main" id="{5AFC27BB-B44E-9527-1A0E-30B969080CAD}"/>
              </a:ext>
            </a:extLst>
          </p:cNvPr>
          <p:cNvSpPr/>
          <p:nvPr/>
        </p:nvSpPr>
        <p:spPr>
          <a:xfrm>
            <a:off x="-1159996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0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642376-FDAB-044C-A771-83C2D2FD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71" y="1027133"/>
            <a:ext cx="11674258" cy="4271375"/>
          </a:xfrm>
        </p:spPr>
        <p:txBody>
          <a:bodyPr>
            <a:normAutofit/>
          </a:bodyPr>
          <a:lstStyle/>
          <a:p>
            <a:pPr algn="ctr"/>
            <a:r>
              <a:rPr lang="en-GB" sz="4000" i="1" dirty="0">
                <a:solidFill>
                  <a:srgbClr val="003384"/>
                </a:solidFill>
              </a:rPr>
              <a:t>“Effective delivery is likely to come from a combination of schools, teachers, practitioners, professional ensembles, venues and Music Education Hub partners working collaboratively”</a:t>
            </a:r>
            <a:r>
              <a:rPr lang="en-GB" sz="4000" dirty="0">
                <a:solidFill>
                  <a:srgbClr val="003384"/>
                </a:solidFill>
              </a:rPr>
              <a:t> </a:t>
            </a:r>
            <a:br>
              <a:rPr lang="en-GB" sz="4000" dirty="0">
                <a:solidFill>
                  <a:srgbClr val="003384"/>
                </a:solidFill>
              </a:rPr>
            </a:br>
            <a:br>
              <a:rPr lang="en-GB" sz="4000" dirty="0">
                <a:solidFill>
                  <a:srgbClr val="003384"/>
                </a:solidFill>
              </a:rPr>
            </a:br>
            <a:br>
              <a:rPr lang="en-GB" sz="4000" dirty="0">
                <a:solidFill>
                  <a:srgbClr val="003384"/>
                </a:solidFill>
              </a:rPr>
            </a:br>
            <a:r>
              <a:rPr lang="en-GB" sz="1800" b="1" i="1" dirty="0">
                <a:solidFill>
                  <a:srgbClr val="003384"/>
                </a:solidFill>
              </a:rPr>
              <a:t>Model Music Curriculum</a:t>
            </a:r>
            <a:endParaRPr lang="en-US" sz="1800" i="1" dirty="0">
              <a:solidFill>
                <a:srgbClr val="003384"/>
              </a:solidFill>
            </a:endParaRPr>
          </a:p>
        </p:txBody>
      </p:sp>
      <p:sp>
        <p:nvSpPr>
          <p:cNvPr id="4" name="Minus 3">
            <a:extLst>
              <a:ext uri="{FF2B5EF4-FFF2-40B4-BE49-F238E27FC236}">
                <a16:creationId xmlns:a16="http://schemas.microsoft.com/office/drawing/2014/main" id="{8A97C666-7946-5A49-87BF-5934BE2067B7}"/>
              </a:ext>
            </a:extLst>
          </p:cNvPr>
          <p:cNvSpPr/>
          <p:nvPr/>
        </p:nvSpPr>
        <p:spPr>
          <a:xfrm>
            <a:off x="-1147469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4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5519-4D00-4239-4F34-A0268D0E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362" y="101647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i="1" dirty="0">
                <a:solidFill>
                  <a:srgbClr val="003384"/>
                </a:solidFill>
              </a:rPr>
              <a:t>“All music educators work in partnership, with children and young people’s needs and interests at their heart” </a:t>
            </a:r>
            <a:endParaRPr lang="en-US" dirty="0">
              <a:solidFill>
                <a:srgbClr val="003384"/>
              </a:solidFill>
            </a:endParaRPr>
          </a:p>
        </p:txBody>
      </p:sp>
      <p:sp>
        <p:nvSpPr>
          <p:cNvPr id="3" name="Minus 2">
            <a:extLst>
              <a:ext uri="{FF2B5EF4-FFF2-40B4-BE49-F238E27FC236}">
                <a16:creationId xmlns:a16="http://schemas.microsoft.com/office/drawing/2014/main" id="{AF3E9470-B3CC-F07D-4C89-9FC600FD9C13}"/>
              </a:ext>
            </a:extLst>
          </p:cNvPr>
          <p:cNvSpPr/>
          <p:nvPr/>
        </p:nvSpPr>
        <p:spPr>
          <a:xfrm>
            <a:off x="-1297782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CA0C7F-A40D-848D-9252-3A8620F27D87}"/>
              </a:ext>
            </a:extLst>
          </p:cNvPr>
          <p:cNvSpPr txBox="1">
            <a:spLocks/>
          </p:cNvSpPr>
          <p:nvPr/>
        </p:nvSpPr>
        <p:spPr>
          <a:xfrm>
            <a:off x="675362" y="3394000"/>
            <a:ext cx="10515600" cy="2243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i="1" dirty="0">
                <a:solidFill>
                  <a:srgbClr val="003384"/>
                </a:solidFill>
              </a:rPr>
              <a:t>“All children and young people with musical interests and talents have the opportunity to progress, including professionally” </a:t>
            </a:r>
            <a:endParaRPr lang="en-GB" sz="4100" dirty="0">
              <a:solidFill>
                <a:srgbClr val="003384"/>
              </a:solidFill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E5BA5D-0016-5B27-889E-9F62F0CFD445}"/>
              </a:ext>
            </a:extLst>
          </p:cNvPr>
          <p:cNvSpPr txBox="1"/>
          <p:nvPr/>
        </p:nvSpPr>
        <p:spPr>
          <a:xfrm>
            <a:off x="2163869" y="5758934"/>
            <a:ext cx="786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3384"/>
                </a:solidFill>
              </a:rPr>
              <a:t>Revised National Plan for Music Education, June 2022</a:t>
            </a:r>
          </a:p>
        </p:txBody>
      </p:sp>
    </p:spTree>
    <p:extLst>
      <p:ext uri="{BB962C8B-B14F-4D97-AF65-F5344CB8AC3E}">
        <p14:creationId xmlns:p14="http://schemas.microsoft.com/office/powerpoint/2010/main" val="359658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B289638-2CA6-4141-B824-6D305AFDA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839" y="3599132"/>
            <a:ext cx="1955800" cy="3683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35D3573-9031-CC4D-BCF9-CAA5D257F4A4}"/>
              </a:ext>
            </a:extLst>
          </p:cNvPr>
          <p:cNvSpPr/>
          <p:nvPr/>
        </p:nvSpPr>
        <p:spPr>
          <a:xfrm>
            <a:off x="2300387" y="1733901"/>
            <a:ext cx="1181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338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3 Is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FB3846-69D4-BD4F-803D-CEF247464183}"/>
              </a:ext>
            </a:extLst>
          </p:cNvPr>
          <p:cNvSpPr/>
          <p:nvPr/>
        </p:nvSpPr>
        <p:spPr>
          <a:xfrm>
            <a:off x="9036095" y="3231363"/>
            <a:ext cx="22320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338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Feedback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2756C9-E534-7F44-9A2A-A1950145E347}"/>
              </a:ext>
            </a:extLst>
          </p:cNvPr>
          <p:cNvSpPr/>
          <p:nvPr/>
        </p:nvSpPr>
        <p:spPr>
          <a:xfrm>
            <a:off x="4923458" y="3231363"/>
            <a:ext cx="2620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338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Assessment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C04C56-5D0D-204D-8294-EDC61CC5EEB5}"/>
              </a:ext>
            </a:extLst>
          </p:cNvPr>
          <p:cNvSpPr/>
          <p:nvPr/>
        </p:nvSpPr>
        <p:spPr>
          <a:xfrm>
            <a:off x="1097890" y="5049617"/>
            <a:ext cx="31642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338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Learning Needs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B8CE6F-5CB1-2449-BB5D-F1DB4E520A40}"/>
              </a:ext>
            </a:extLst>
          </p:cNvPr>
          <p:cNvSpPr/>
          <p:nvPr/>
        </p:nvSpPr>
        <p:spPr>
          <a:xfrm>
            <a:off x="6918087" y="1670696"/>
            <a:ext cx="2616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338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Progression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7C29526-CAA3-1741-B882-EAE8447D157A}"/>
              </a:ext>
            </a:extLst>
          </p:cNvPr>
          <p:cNvSpPr/>
          <p:nvPr/>
        </p:nvSpPr>
        <p:spPr>
          <a:xfrm>
            <a:off x="5901995" y="5047496"/>
            <a:ext cx="5042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338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 Equity, Diversity, Inclusion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634626-C825-C9B4-1A88-8B31D9B04A16}"/>
              </a:ext>
            </a:extLst>
          </p:cNvPr>
          <p:cNvSpPr/>
          <p:nvPr/>
        </p:nvSpPr>
        <p:spPr>
          <a:xfrm>
            <a:off x="242032" y="3243890"/>
            <a:ext cx="394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338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Sequential Learning</a:t>
            </a:r>
          </a:p>
        </p:txBody>
      </p:sp>
      <p:sp>
        <p:nvSpPr>
          <p:cNvPr id="11" name="Minus 10">
            <a:extLst>
              <a:ext uri="{FF2B5EF4-FFF2-40B4-BE49-F238E27FC236}">
                <a16:creationId xmlns:a16="http://schemas.microsoft.com/office/drawing/2014/main" id="{CEDAA41A-5E40-0C06-7E53-D36337B8CE4C}"/>
              </a:ext>
            </a:extLst>
          </p:cNvPr>
          <p:cNvSpPr/>
          <p:nvPr/>
        </p:nvSpPr>
        <p:spPr>
          <a:xfrm>
            <a:off x="-1159996" y="5943600"/>
            <a:ext cx="14787563" cy="914400"/>
          </a:xfrm>
          <a:prstGeom prst="mathMin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2D3EA0-2763-4906-C476-7EA03A3F2E7C}"/>
              </a:ext>
            </a:extLst>
          </p:cNvPr>
          <p:cNvSpPr/>
          <p:nvPr/>
        </p:nvSpPr>
        <p:spPr>
          <a:xfrm>
            <a:off x="2019682" y="408686"/>
            <a:ext cx="77646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3384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What on earth are they talking about?! </a:t>
            </a:r>
            <a:endParaRPr lang="en-US" sz="3600" b="1" dirty="0">
              <a:solidFill>
                <a:srgbClr val="003384"/>
              </a:solidFill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6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062232867B084197B507DE8BB3D900" ma:contentTypeVersion="16" ma:contentTypeDescription="Create a new document." ma:contentTypeScope="" ma:versionID="2d718e545b31715d8057c957ae134369">
  <xsd:schema xmlns:xsd="http://www.w3.org/2001/XMLSchema" xmlns:xs="http://www.w3.org/2001/XMLSchema" xmlns:p="http://schemas.microsoft.com/office/2006/metadata/properties" xmlns:ns2="78346c62-bc19-44d2-bc21-4efd53e55a85" xmlns:ns3="b2acbbc5-930a-40df-a307-e9847d2493f4" targetNamespace="http://schemas.microsoft.com/office/2006/metadata/properties" ma:root="true" ma:fieldsID="7754835e18a6b624cfec66371d7120e6" ns2:_="" ns3:_="">
    <xsd:import namespace="78346c62-bc19-44d2-bc21-4efd53e55a85"/>
    <xsd:import namespace="b2acbbc5-930a-40df-a307-e9847d2493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46c62-bc19-44d2-bc21-4efd53e55a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d5799f-cc79-4936-9f32-1da3e56546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cbbc5-930a-40df-a307-e9847d2493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5655de-1d1b-44df-8d87-452b902e9710}" ma:internalName="TaxCatchAll" ma:showField="CatchAllData" ma:web="b2acbbc5-930a-40df-a307-e9847d2493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E66B26-4D43-4A5B-A524-99E86D4D7FF1}"/>
</file>

<file path=customXml/itemProps2.xml><?xml version="1.0" encoding="utf-8"?>
<ds:datastoreItem xmlns:ds="http://schemas.openxmlformats.org/officeDocument/2006/customXml" ds:itemID="{B9D8DAF2-CC01-482C-B746-1564E7BF6253}"/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497</Words>
  <Application>Microsoft Macintosh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       </vt:lpstr>
      <vt:lpstr>PowerPoint Presentation</vt:lpstr>
      <vt:lpstr>PowerPoint Presentation</vt:lpstr>
      <vt:lpstr>PowerPoint Presentation</vt:lpstr>
      <vt:lpstr>“Effective delivery is likely to come from a combination of schools, teachers, practitioners, professional ensembles, venues and Music Education Hub partners working collaboratively”    Model Music Curriculum</vt:lpstr>
      <vt:lpstr>“All music educators work in partnership, with children and young people’s needs and interests at their heart”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 Farr</dc:creator>
  <cp:lastModifiedBy>Steph Farr</cp:lastModifiedBy>
  <cp:revision>56</cp:revision>
  <dcterms:created xsi:type="dcterms:W3CDTF">2022-04-09T08:39:13Z</dcterms:created>
  <dcterms:modified xsi:type="dcterms:W3CDTF">2022-10-17T13:31:27Z</dcterms:modified>
</cp:coreProperties>
</file>