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62" r:id="rId3"/>
    <p:sldId id="261" r:id="rId4"/>
    <p:sldId id="260" r:id="rId5"/>
    <p:sldId id="257" r:id="rId6"/>
    <p:sldId id="258" r:id="rId7"/>
    <p:sldId id="259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CC602-A2E3-4BC2-A79C-FE46AF59E708}" type="datetimeFigureOut">
              <a:rPr lang="en-GB" smtClean="0"/>
              <a:pPr/>
              <a:t>12/05/2020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CB535-611B-4F02-B872-D8F2411F2F6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CB535-611B-4F02-B872-D8F2411F2F6D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8539E-09AD-4D71-B0CB-78AEB8598F1E}" type="datetime1">
              <a:rPr lang="en-GB" smtClean="0"/>
              <a:pPr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7429-35C6-46AF-984E-8489702E24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E2FF-355A-4954-A459-CE77E47A0879}" type="datetime1">
              <a:rPr lang="en-GB" smtClean="0"/>
              <a:pPr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7429-35C6-46AF-984E-8489702E24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DA0E5-E14F-46EE-A26B-83D798C763C3}" type="datetime1">
              <a:rPr lang="en-GB" smtClean="0"/>
              <a:pPr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7429-35C6-46AF-984E-8489702E24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DE5C2-D94D-4CF7-8ABF-345C55F699E7}" type="datetime1">
              <a:rPr lang="en-GB" smtClean="0"/>
              <a:pPr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7429-35C6-46AF-984E-8489702E24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E6B9-A4DD-4D4E-8346-140770DA1369}" type="datetime1">
              <a:rPr lang="en-GB" smtClean="0"/>
              <a:pPr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7429-35C6-46AF-984E-8489702E24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87C73-08A1-4FEF-82E0-369354026D25}" type="datetime1">
              <a:rPr lang="en-GB" smtClean="0"/>
              <a:pPr/>
              <a:t>12/05/2020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7429-35C6-46AF-984E-8489702E24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DC09-8366-4C8B-B12D-F05302CDFC5F}" type="datetime1">
              <a:rPr lang="en-GB" smtClean="0"/>
              <a:pPr/>
              <a:t>12/05/2020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7429-35C6-46AF-984E-8489702E24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FD9F7-D97F-412E-B378-9E1615013BE6}" type="datetime1">
              <a:rPr lang="en-GB" smtClean="0"/>
              <a:pPr/>
              <a:t>12/05/2020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7429-35C6-46AF-984E-8489702E24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B3215-4504-4176-9D50-934F49E0CDAB}" type="datetime1">
              <a:rPr lang="en-GB" smtClean="0"/>
              <a:pPr/>
              <a:t>12/05/2020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7429-35C6-46AF-984E-8489702E24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14A4C-2706-4D8B-A771-9212F40554A7}" type="datetime1">
              <a:rPr lang="en-GB" smtClean="0"/>
              <a:pPr/>
              <a:t>12/05/2020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7429-35C6-46AF-984E-8489702E24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C4754-1773-4D1A-AD9F-D5C50CE06DE0}" type="datetime1">
              <a:rPr lang="en-GB" smtClean="0"/>
              <a:pPr/>
              <a:t>12/05/2020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7429-35C6-46AF-984E-8489702E24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AC7D0-C0B5-4F0E-B629-72E22DBFE725}" type="datetime1">
              <a:rPr lang="en-GB" smtClean="0"/>
              <a:pPr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07429-35C6-46AF-984E-8489702E249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ouisejordan.co.u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ouisejordan.co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470025"/>
          </a:xfrm>
        </p:spPr>
        <p:txBody>
          <a:bodyPr>
            <a:normAutofit/>
          </a:bodyPr>
          <a:lstStyle/>
          <a:p>
            <a:r>
              <a:rPr lang="en-GB" dirty="0" smtClean="0"/>
              <a:t>Creative Music Making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068960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Aim: </a:t>
            </a:r>
            <a:endParaRPr lang="en-GB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share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tips and tools for embedding creative music making into your lessons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&amp; workshops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with students.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Good practise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What are your experiences?</a:t>
            </a:r>
          </a:p>
          <a:p>
            <a:r>
              <a:rPr lang="en-GB" dirty="0" smtClean="0"/>
              <a:t>What approaches have you tried?</a:t>
            </a:r>
          </a:p>
          <a:p>
            <a:r>
              <a:rPr lang="en-GB" dirty="0" smtClean="0"/>
              <a:t>What benefits have your seen?</a:t>
            </a:r>
          </a:p>
          <a:p>
            <a:r>
              <a:rPr lang="en-GB" dirty="0" smtClean="0"/>
              <a:t>What practical tips can you pass on?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algn="ctr">
              <a:buNone/>
            </a:pPr>
            <a:r>
              <a:rPr lang="en-GB" dirty="0" smtClean="0">
                <a:hlinkClick r:id="rId2"/>
              </a:rPr>
              <a:t>www.louisejordan.co.uk</a:t>
            </a:r>
            <a:endParaRPr lang="en-GB" dirty="0" smtClean="0"/>
          </a:p>
          <a:p>
            <a:pPr algn="ctr">
              <a:buNone/>
            </a:pPr>
            <a:r>
              <a:rPr lang="en-GB" dirty="0" smtClean="0"/>
              <a:t>music@louisejordan.co.uk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7429-35C6-46AF-984E-8489702E2499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Introduction: </a:t>
            </a:r>
            <a:r>
              <a:rPr lang="en-GB" dirty="0" smtClean="0"/>
              <a:t>what </a:t>
            </a:r>
            <a:r>
              <a:rPr lang="en-GB" dirty="0" smtClean="0"/>
              <a:t>do I do?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Associate Provider with Wiltshire Music Connect</a:t>
            </a:r>
          </a:p>
          <a:p>
            <a:r>
              <a:rPr lang="en-GB" dirty="0" smtClean="0"/>
              <a:t>Workshop leader</a:t>
            </a:r>
          </a:p>
          <a:p>
            <a:r>
              <a:rPr lang="en-GB" dirty="0" smtClean="0"/>
              <a:t>Songwriter, storyteller</a:t>
            </a:r>
          </a:p>
          <a:p>
            <a:r>
              <a:rPr lang="en-GB" dirty="0" smtClean="0"/>
              <a:t>Performer</a:t>
            </a:r>
          </a:p>
          <a:p>
            <a:r>
              <a:rPr lang="en-GB" dirty="0" smtClean="0"/>
              <a:t>Produce and tour new work</a:t>
            </a:r>
          </a:p>
          <a:p>
            <a:r>
              <a:rPr lang="en-GB" dirty="0" smtClean="0"/>
              <a:t>Sound production</a:t>
            </a:r>
          </a:p>
          <a:p>
            <a:pPr algn="ctr">
              <a:buNone/>
            </a:pPr>
            <a:r>
              <a:rPr lang="en-GB" dirty="0" smtClean="0">
                <a:hlinkClick r:id="rId2"/>
              </a:rPr>
              <a:t>www.louisejordan.co.uk</a:t>
            </a:r>
            <a:endParaRPr lang="en-GB" dirty="0" smtClean="0"/>
          </a:p>
          <a:p>
            <a:pPr algn="ctr">
              <a:buNone/>
            </a:pPr>
            <a:r>
              <a:rPr lang="en-GB" dirty="0" smtClean="0"/>
              <a:t>music@louisejordan.co.uk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7429-35C6-46AF-984E-8489702E2499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What do I mean by creative music making?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816" y="2420888"/>
            <a:ext cx="3600400" cy="2736304"/>
          </a:xfrm>
        </p:spPr>
        <p:txBody>
          <a:bodyPr/>
          <a:lstStyle/>
          <a:p>
            <a:r>
              <a:rPr lang="en-GB" dirty="0" smtClean="0"/>
              <a:t>Composition</a:t>
            </a:r>
          </a:p>
          <a:p>
            <a:r>
              <a:rPr lang="en-GB" dirty="0" smtClean="0"/>
              <a:t>Song writing</a:t>
            </a:r>
          </a:p>
          <a:p>
            <a:r>
              <a:rPr lang="en-GB" dirty="0" smtClean="0"/>
              <a:t>Improvisation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7429-35C6-46AF-984E-8489702E2499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194" name="AutoShape 2" descr="Sibelius - the leading music composition and notation softwa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08" name="AutoShape 16" descr="Selmer Privilege 18/5 NEW Bb Clarinet – Thomann U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10" name="AutoShape 18" descr="Wood Clarinet 3d model - CadNav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212" name="AutoShape 20" descr="How Do Woodwind Instruments Work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Benefits</a:t>
            </a:r>
          </a:p>
          <a:p>
            <a:r>
              <a:rPr lang="en-GB" dirty="0" smtClean="0"/>
              <a:t>Case study </a:t>
            </a:r>
          </a:p>
          <a:p>
            <a:r>
              <a:rPr lang="en-GB" dirty="0" smtClean="0"/>
              <a:t>One approach to planning a lesson: </a:t>
            </a:r>
          </a:p>
          <a:p>
            <a:pPr>
              <a:buNone/>
            </a:pPr>
            <a:r>
              <a:rPr lang="en-GB" dirty="0"/>
              <a:t>	</a:t>
            </a:r>
            <a:r>
              <a:rPr lang="en-GB" dirty="0" smtClean="0"/>
              <a:t>N.B. you know your student and how this applies to the young musicians you work </a:t>
            </a:r>
            <a:r>
              <a:rPr lang="en-GB" dirty="0" smtClean="0"/>
              <a:t>with</a:t>
            </a:r>
            <a:endParaRPr lang="en-GB" dirty="0" smtClean="0"/>
          </a:p>
          <a:p>
            <a:r>
              <a:rPr lang="en-GB" dirty="0" smtClean="0"/>
              <a:t>Stimulus</a:t>
            </a:r>
          </a:p>
          <a:p>
            <a:r>
              <a:rPr lang="en-GB" dirty="0" smtClean="0"/>
              <a:t>Practicalities</a:t>
            </a:r>
          </a:p>
          <a:p>
            <a:r>
              <a:rPr lang="en-GB" dirty="0" smtClean="0"/>
              <a:t>Evaluation</a:t>
            </a:r>
          </a:p>
          <a:p>
            <a:endParaRPr lang="en-GB" dirty="0"/>
          </a:p>
          <a:p>
            <a:pPr>
              <a:buNone/>
            </a:pPr>
            <a:r>
              <a:rPr lang="en-GB" dirty="0" smtClean="0"/>
              <a:t>Please chip in </a:t>
            </a:r>
          </a:p>
          <a:p>
            <a:r>
              <a:rPr lang="en-GB" dirty="0" smtClean="0"/>
              <a:t>I </a:t>
            </a:r>
            <a:r>
              <a:rPr lang="en-GB" dirty="0" smtClean="0"/>
              <a:t>welcome </a:t>
            </a:r>
            <a:r>
              <a:rPr lang="en-GB" dirty="0" smtClean="0"/>
              <a:t>collaborative discussion and sharing of good practise and ideas</a:t>
            </a:r>
          </a:p>
          <a:p>
            <a:r>
              <a:rPr lang="en-GB" dirty="0" smtClean="0"/>
              <a:t>Pitched this more towards people at an early stage of using creative music making; if you’re more experienced please share your experiences to help everyone in the group to see where creative music making can take us all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7429-35C6-46AF-984E-8489702E2499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Some benefits of creative music making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Fun (not necessarily comfortable /new skill)</a:t>
            </a:r>
          </a:p>
          <a:p>
            <a:endParaRPr lang="en-GB" sz="2200" dirty="0" smtClean="0"/>
          </a:p>
          <a:p>
            <a:r>
              <a:rPr lang="en-GB" dirty="0" smtClean="0"/>
              <a:t>Creative expression &amp; reflection</a:t>
            </a:r>
          </a:p>
          <a:p>
            <a:pPr lvl="1"/>
            <a:r>
              <a:rPr lang="en-GB" dirty="0" smtClean="0"/>
              <a:t>Create music that’s meaningful to student and relates to their own experience</a:t>
            </a:r>
          </a:p>
          <a:p>
            <a:pPr lvl="1"/>
            <a:r>
              <a:rPr lang="en-GB" dirty="0" smtClean="0"/>
              <a:t>Add expression to playing /performing generally (grades /assessment criteria)</a:t>
            </a:r>
          </a:p>
          <a:p>
            <a:pPr lvl="1"/>
            <a:endParaRPr lang="en-GB" sz="1900" dirty="0" smtClean="0"/>
          </a:p>
          <a:p>
            <a:r>
              <a:rPr lang="en-GB" dirty="0" smtClean="0"/>
              <a:t>Empowerment</a:t>
            </a:r>
          </a:p>
          <a:p>
            <a:pPr lvl="1"/>
            <a:r>
              <a:rPr lang="en-GB" dirty="0" smtClean="0"/>
              <a:t>Joint enterprise: develops teaching and learning relationship; builds in trust</a:t>
            </a:r>
          </a:p>
          <a:p>
            <a:pPr lvl="1"/>
            <a:r>
              <a:rPr lang="en-GB" dirty="0" smtClean="0"/>
              <a:t>Ownership of learning; supports dialogue and choice making</a:t>
            </a:r>
          </a:p>
          <a:p>
            <a:pPr lvl="1"/>
            <a:r>
              <a:rPr lang="en-GB" dirty="0" smtClean="0"/>
              <a:t>Teacher invests creativity, builds mutual respect through musicianship</a:t>
            </a:r>
          </a:p>
          <a:p>
            <a:pPr lvl="1"/>
            <a:r>
              <a:rPr lang="en-GB" dirty="0" smtClean="0"/>
              <a:t>Might challenge your existing view of students’ abilities</a:t>
            </a:r>
          </a:p>
          <a:p>
            <a:pPr lvl="1"/>
            <a:endParaRPr lang="en-GB" sz="1900" dirty="0" smtClean="0"/>
          </a:p>
          <a:p>
            <a:r>
              <a:rPr lang="en-GB" dirty="0" smtClean="0"/>
              <a:t>Reflection</a:t>
            </a:r>
          </a:p>
          <a:p>
            <a:pPr lvl="1"/>
            <a:r>
              <a:rPr lang="en-GB" dirty="0" smtClean="0"/>
              <a:t>Change student’s view on existing repertoire</a:t>
            </a:r>
          </a:p>
          <a:p>
            <a:pPr lvl="1"/>
            <a:r>
              <a:rPr lang="en-GB" dirty="0" smtClean="0"/>
              <a:t>Record compositions /play back for improvement &amp; development</a:t>
            </a:r>
          </a:p>
          <a:p>
            <a:pPr lvl="1"/>
            <a:endParaRPr lang="en-GB" sz="1900" dirty="0" smtClean="0"/>
          </a:p>
          <a:p>
            <a:r>
              <a:rPr lang="en-GB" dirty="0" smtClean="0"/>
              <a:t>Music theory</a:t>
            </a:r>
          </a:p>
          <a:p>
            <a:pPr lvl="1"/>
            <a:r>
              <a:rPr lang="en-GB" dirty="0" smtClean="0"/>
              <a:t>Relating theory to practise; notate the piece </a:t>
            </a:r>
          </a:p>
          <a:p>
            <a:pPr lvl="1"/>
            <a:r>
              <a:rPr lang="en-GB" dirty="0" smtClean="0"/>
              <a:t>Different perspective (reinvigorates response)</a:t>
            </a:r>
          </a:p>
          <a:p>
            <a:pPr lvl="1"/>
            <a:endParaRPr lang="en-GB" sz="1900" dirty="0" smtClean="0"/>
          </a:p>
          <a:p>
            <a:r>
              <a:rPr lang="en-GB" dirty="0" smtClean="0"/>
              <a:t>Develops understanding /appreciation of the instrument</a:t>
            </a:r>
          </a:p>
          <a:p>
            <a:pPr lvl="1"/>
            <a:r>
              <a:rPr lang="en-GB" dirty="0" smtClean="0"/>
              <a:t>Explore timbre, texture, dynamics, range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7429-35C6-46AF-984E-8489702E2499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How to plan in creative music making: PROGRESSION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GB" dirty="0" smtClean="0"/>
              <a:t>Think of a student you are working with &amp; who you think might enjoy this</a:t>
            </a:r>
          </a:p>
          <a:p>
            <a:pPr marL="514350" indent="-514350">
              <a:buAutoNum type="arabicPeriod"/>
            </a:pPr>
            <a:r>
              <a:rPr lang="en-GB" dirty="0" smtClean="0"/>
              <a:t>Identify what skill(s) you are currently developing with your student(s) </a:t>
            </a:r>
          </a:p>
          <a:p>
            <a:pPr marL="514350" indent="-514350">
              <a:buNone/>
            </a:pPr>
            <a:r>
              <a:rPr lang="en-GB" dirty="0"/>
              <a:t>	</a:t>
            </a:r>
            <a:r>
              <a:rPr lang="en-GB" dirty="0" smtClean="0"/>
              <a:t>e.g. listening, expression, performance confidence, theory</a:t>
            </a:r>
          </a:p>
          <a:p>
            <a:pPr marL="514350" indent="-514350">
              <a:buNone/>
            </a:pPr>
            <a:r>
              <a:rPr lang="en-GB" dirty="0" smtClean="0"/>
              <a:t>2. Think about what you are currently working on with this student and how they might benefit from creative music making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7429-35C6-46AF-984E-8489702E2499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122" name="AutoShape 2" descr="Arrows transparent PNG images - Stick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24" name="AutoShape 4" descr="Arrows transparent PNG images - Stick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30" name="AutoShape 10" descr="Arrows transparent PNG images - Stick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Stimulus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 piece of music the student is currently learning with you (artistic response – ‘reply’ ‘continuation’ ‘inspiration’ ‘opposite’)</a:t>
            </a:r>
          </a:p>
          <a:p>
            <a:r>
              <a:rPr lang="en-GB" dirty="0" smtClean="0"/>
              <a:t>Relate to student’s interests /school based learning</a:t>
            </a:r>
          </a:p>
          <a:p>
            <a:r>
              <a:rPr lang="en-GB" dirty="0" smtClean="0"/>
              <a:t>Provide an image; news story; poem; quote</a:t>
            </a:r>
          </a:p>
          <a:p>
            <a:r>
              <a:rPr lang="en-GB" dirty="0" smtClean="0"/>
              <a:t>Starting motif</a:t>
            </a:r>
          </a:p>
          <a:p>
            <a:r>
              <a:rPr lang="en-GB" dirty="0" smtClean="0"/>
              <a:t>Chord progression /accompaniment /</a:t>
            </a:r>
            <a:r>
              <a:rPr lang="en-GB" dirty="0" err="1" smtClean="0"/>
              <a:t>ostinato</a:t>
            </a:r>
            <a:r>
              <a:rPr lang="en-GB" dirty="0" smtClean="0"/>
              <a:t> /drone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7429-35C6-46AF-984E-8489702E2499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100" name="AutoShape 4" descr="Brainstorm Skill Icon - Brain Lightbulb Clipart, HD Png Download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Practicalities – putting it into practise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013176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Time wise – may take more time to begin with; then it becomes routine (start /end lesson for 5 </a:t>
            </a:r>
            <a:r>
              <a:rPr lang="en-GB" dirty="0" err="1" smtClean="0"/>
              <a:t>mins</a:t>
            </a:r>
            <a:r>
              <a:rPr lang="en-GB" dirty="0" smtClean="0"/>
              <a:t>)</a:t>
            </a:r>
          </a:p>
          <a:p>
            <a:r>
              <a:rPr lang="en-GB" dirty="0" smtClean="0"/>
              <a:t>Involve other people in the young person’s life (where appropriate) e.g. </a:t>
            </a:r>
            <a:r>
              <a:rPr lang="en-GB" dirty="0"/>
              <a:t>p</a:t>
            </a:r>
            <a:r>
              <a:rPr lang="en-GB" dirty="0" smtClean="0"/>
              <a:t>arent /carer; class teacher; another instrument teacher and ask them to support and encourage, reiterate the long-term value</a:t>
            </a:r>
          </a:p>
          <a:p>
            <a:r>
              <a:rPr lang="en-GB" dirty="0" smtClean="0"/>
              <a:t>POSITIVE, POSITIVE, POSITIVE – feedback and encouragement is crucial (as always) – student is offering something very personal, created by themselves</a:t>
            </a:r>
          </a:p>
          <a:p>
            <a:r>
              <a:rPr lang="en-GB" dirty="0" smtClean="0"/>
              <a:t>Safeguarding &amp; management – can open more personal level of dialogue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7429-35C6-46AF-984E-8489702E2499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3074" name="AutoShape 2" descr="5 Practical Tips on Making Virtual Collaboration Efficient | 101 Way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Evaluate and repeat /reinforce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Evaluate with the </a:t>
            </a:r>
            <a:r>
              <a:rPr lang="en-GB" dirty="0" smtClean="0"/>
              <a:t>student</a:t>
            </a:r>
            <a:endParaRPr lang="en-GB" dirty="0" smtClean="0"/>
          </a:p>
          <a:p>
            <a:r>
              <a:rPr lang="en-GB" dirty="0" smtClean="0"/>
              <a:t>What did they enjoy /find challenging?</a:t>
            </a:r>
          </a:p>
          <a:p>
            <a:r>
              <a:rPr lang="en-GB" dirty="0" smtClean="0"/>
              <a:t>What skills do they think they’ve developed as a result?</a:t>
            </a:r>
          </a:p>
          <a:p>
            <a:r>
              <a:rPr lang="en-GB" dirty="0" smtClean="0"/>
              <a:t>Would they like to try a new approach? Do they have any ideas?</a:t>
            </a:r>
          </a:p>
          <a:p>
            <a:r>
              <a:rPr lang="en-GB" dirty="0" smtClean="0"/>
              <a:t>Where next – do they want to share what they’ve created?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07429-35C6-46AF-984E-8489702E2499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062232867B084197B507DE8BB3D900" ma:contentTypeVersion="12" ma:contentTypeDescription="Create a new document." ma:contentTypeScope="" ma:versionID="8d3253896351ae83de7f69ed589ad84b">
  <xsd:schema xmlns:xsd="http://www.w3.org/2001/XMLSchema" xmlns:xs="http://www.w3.org/2001/XMLSchema" xmlns:p="http://schemas.microsoft.com/office/2006/metadata/properties" xmlns:ns2="78346c62-bc19-44d2-bc21-4efd53e55a85" xmlns:ns3="b2acbbc5-930a-40df-a307-e9847d2493f4" targetNamespace="http://schemas.microsoft.com/office/2006/metadata/properties" ma:root="true" ma:fieldsID="07d21e54eebae00f185ccdfe198a0cea" ns2:_="" ns3:_="">
    <xsd:import namespace="78346c62-bc19-44d2-bc21-4efd53e55a85"/>
    <xsd:import namespace="b2acbbc5-930a-40df-a307-e9847d2493f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346c62-bc19-44d2-bc21-4efd53e55a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cbbc5-930a-40df-a307-e9847d2493f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AB2E88C-10AA-42B3-8F21-BCC2EB9E0511}"/>
</file>

<file path=customXml/itemProps2.xml><?xml version="1.0" encoding="utf-8"?>
<ds:datastoreItem xmlns:ds="http://schemas.openxmlformats.org/officeDocument/2006/customXml" ds:itemID="{549FAD7F-5492-49E4-B884-3CE5231F566D}"/>
</file>

<file path=customXml/itemProps3.xml><?xml version="1.0" encoding="utf-8"?>
<ds:datastoreItem xmlns:ds="http://schemas.openxmlformats.org/officeDocument/2006/customXml" ds:itemID="{A07D7B82-391E-43FA-99B7-BCEB98587007}"/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494</Words>
  <Application>Microsoft Office PowerPoint</Application>
  <PresentationFormat>On-screen Show (4:3)</PresentationFormat>
  <Paragraphs>92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Creative Music Making</vt:lpstr>
      <vt:lpstr>Introduction: what do I do?</vt:lpstr>
      <vt:lpstr>What do I mean by creative music making?</vt:lpstr>
      <vt:lpstr>Overview</vt:lpstr>
      <vt:lpstr>Some benefits of creative music making</vt:lpstr>
      <vt:lpstr>How to plan in creative music making: PROGRESSION</vt:lpstr>
      <vt:lpstr>Stimulus</vt:lpstr>
      <vt:lpstr>Practicalities – putting it into practise</vt:lpstr>
      <vt:lpstr>Evaluate and repeat /reinforce</vt:lpstr>
      <vt:lpstr>Good practise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Creative Music Making</dc:title>
  <dc:creator>Louise Jordan-Dench</dc:creator>
  <cp:lastModifiedBy>Tim</cp:lastModifiedBy>
  <cp:revision>21</cp:revision>
  <dcterms:created xsi:type="dcterms:W3CDTF">2020-04-23T14:01:40Z</dcterms:created>
  <dcterms:modified xsi:type="dcterms:W3CDTF">2020-05-12T12:03:23Z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0x010100E7062232867B084197B507DE8BB3D900</vt:lpwstr>
  </property>
</Properties>
</file>